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i0pcVc+tbR7fk4DsX99TiyDKBs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AB2ED6-9BEB-42B7-880C-FA82943F82B6}">
  <a:tblStyle styleId="{F0AB2ED6-9BEB-42B7-880C-FA82943F82B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FF8"/>
          </a:solidFill>
        </a:fill>
      </a:tcStyle>
    </a:wholeTbl>
    <a:band1H>
      <a:tcTxStyle/>
      <a:tcStyle>
        <a:fill>
          <a:solidFill>
            <a:srgbClr val="CADEF1"/>
          </a:solidFill>
        </a:fill>
      </a:tcStyle>
    </a:band1H>
    <a:band2H>
      <a:tcTxStyle/>
    </a:band2H>
    <a:band1V>
      <a:tcTxStyle/>
      <a:tcStyle>
        <a:fill>
          <a:solidFill>
            <a:srgbClr val="CADEF1"/>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grpSp>
        <p:nvGrpSpPr>
          <p:cNvPr id="18" name="Google Shape;18;p23"/>
          <p:cNvGrpSpPr/>
          <p:nvPr/>
        </p:nvGrpSpPr>
        <p:grpSpPr>
          <a:xfrm>
            <a:off x="0" y="-1"/>
            <a:ext cx="12192000" cy="4238045"/>
            <a:chOff x="0" y="-1"/>
            <a:chExt cx="12192000" cy="4238045"/>
          </a:xfrm>
        </p:grpSpPr>
        <p:pic>
          <p:nvPicPr>
            <p:cNvPr id="19" name="Google Shape;19;p23"/>
            <p:cNvPicPr preferRelativeResize="0"/>
            <p:nvPr/>
          </p:nvPicPr>
          <p:blipFill rotWithShape="1">
            <a:blip r:embed="rId2">
              <a:alphaModFix/>
            </a:blip>
            <a:srcRect b="0" l="1" r="-28" t="0"/>
            <a:stretch/>
          </p:blipFill>
          <p:spPr>
            <a:xfrm>
              <a:off x="0" y="-1"/>
              <a:ext cx="12192000" cy="4238045"/>
            </a:xfrm>
            <a:prstGeom prst="rect">
              <a:avLst/>
            </a:prstGeom>
            <a:noFill/>
            <a:ln>
              <a:noFill/>
            </a:ln>
          </p:spPr>
        </p:pic>
        <p:pic>
          <p:nvPicPr>
            <p:cNvPr id="20" name="Google Shape;20;p23"/>
            <p:cNvPicPr preferRelativeResize="0"/>
            <p:nvPr/>
          </p:nvPicPr>
          <p:blipFill rotWithShape="1">
            <a:blip r:embed="rId3">
              <a:alphaModFix/>
            </a:blip>
            <a:srcRect b="26986" l="8745" r="8914" t="30583"/>
            <a:stretch/>
          </p:blipFill>
          <p:spPr>
            <a:xfrm>
              <a:off x="3569890" y="609600"/>
              <a:ext cx="5052219" cy="1839402"/>
            </a:xfrm>
            <a:prstGeom prst="rect">
              <a:avLst/>
            </a:prstGeom>
            <a:noFill/>
            <a:ln>
              <a:noFill/>
            </a:ln>
          </p:spPr>
        </p:pic>
        <p:sp>
          <p:nvSpPr>
            <p:cNvPr id="21" name="Google Shape;21;p23"/>
            <p:cNvSpPr/>
            <p:nvPr/>
          </p:nvSpPr>
          <p:spPr>
            <a:xfrm>
              <a:off x="4858247" y="2790908"/>
              <a:ext cx="2441050" cy="1126361"/>
            </a:xfrm>
            <a:prstGeom prst="rect">
              <a:avLst/>
            </a:prstGeom>
            <a:solidFill>
              <a:srgbClr val="29BB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Celestia-R1---OverlayTitleHD.png" id="22" name="Google Shape;22;p23"/>
          <p:cNvPicPr preferRelativeResize="0"/>
          <p:nvPr/>
        </p:nvPicPr>
        <p:blipFill rotWithShape="1">
          <a:blip r:embed="rId4">
            <a:alphaModFix/>
          </a:blip>
          <a:srcRect b="0" l="0" r="0" t="0"/>
          <a:stretch/>
        </p:blipFill>
        <p:spPr>
          <a:xfrm>
            <a:off x="0" y="-23358"/>
            <a:ext cx="12192000" cy="6740221"/>
          </a:xfrm>
          <a:prstGeom prst="rect">
            <a:avLst/>
          </a:prstGeom>
          <a:noFill/>
          <a:ln>
            <a:noFill/>
          </a:ln>
        </p:spPr>
      </p:pic>
      <p:sp>
        <p:nvSpPr>
          <p:cNvPr id="23" name="Google Shape;23;p23"/>
          <p:cNvSpPr txBox="1"/>
          <p:nvPr>
            <p:ph type="ctrTitle"/>
          </p:nvPr>
        </p:nvSpPr>
        <p:spPr>
          <a:xfrm>
            <a:off x="858741" y="2711531"/>
            <a:ext cx="10301384" cy="152651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4800"/>
              <a:buFont typeface="Calibri"/>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3"/>
          <p:cNvSpPr txBox="1"/>
          <p:nvPr>
            <p:ph idx="1" type="subTitle"/>
          </p:nvPr>
        </p:nvSpPr>
        <p:spPr>
          <a:xfrm>
            <a:off x="858741" y="4317421"/>
            <a:ext cx="7197726" cy="1405467"/>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SzPts val="1800"/>
              <a:buNone/>
              <a:defRPr sz="1800" cap="none">
                <a:solidFill>
                  <a:schemeClr val="dk1"/>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1000"/>
              </a:spcAft>
              <a:buSzPts val="1200"/>
              <a:buNone/>
              <a:defRPr>
                <a:solidFill>
                  <a:srgbClr val="888888"/>
                </a:solidFill>
              </a:defRPr>
            </a:lvl9pPr>
          </a:lstStyle>
          <a:p/>
        </p:txBody>
      </p:sp>
      <p:sp>
        <p:nvSpPr>
          <p:cNvPr id="25" name="Google Shape;25;p23"/>
          <p:cNvSpPr txBox="1"/>
          <p:nvPr>
            <p:ph idx="10" type="dt"/>
          </p:nvPr>
        </p:nvSpPr>
        <p:spPr>
          <a:xfrm>
            <a:off x="58362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1" type="ftr"/>
          </p:nvPr>
        </p:nvSpPr>
        <p:spPr>
          <a:xfrm>
            <a:off x="858742" y="5870575"/>
            <a:ext cx="4908674"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3"/>
          <p:cNvSpPr txBox="1"/>
          <p:nvPr>
            <p:ph idx="12" type="sldNum"/>
          </p:nvPr>
        </p:nvSpPr>
        <p:spPr>
          <a:xfrm>
            <a:off x="7505300" y="5870574"/>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0" name="Shape 90"/>
        <p:cNvGrpSpPr/>
        <p:nvPr/>
      </p:nvGrpSpPr>
      <p:grpSpPr>
        <a:xfrm>
          <a:off x="0" y="0"/>
          <a:ext cx="0" cy="0"/>
          <a:chOff x="0" y="0"/>
          <a:chExt cx="0" cy="0"/>
        </a:xfrm>
      </p:grpSpPr>
      <p:pic>
        <p:nvPicPr>
          <p:cNvPr descr="Celestia-R1---OverlayContentHD.png" id="91" name="Google Shape;91;p3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2" name="Google Shape;92;p32"/>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9A6EB"/>
              </a:buClr>
              <a:buSzPts val="2400"/>
              <a:buFont typeface="Calibri"/>
              <a:buNone/>
              <a:defRPr b="0" sz="2400">
                <a:solidFill>
                  <a:srgbClr val="29A6E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2"/>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94" name="Google Shape;94;p32"/>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95" name="Google Shape;95;p3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8" name="Shape 98"/>
        <p:cNvGrpSpPr/>
        <p:nvPr/>
      </p:nvGrpSpPr>
      <p:grpSpPr>
        <a:xfrm>
          <a:off x="0" y="0"/>
          <a:ext cx="0" cy="0"/>
          <a:chOff x="0" y="0"/>
          <a:chExt cx="0" cy="0"/>
        </a:xfrm>
      </p:grpSpPr>
      <p:sp>
        <p:nvSpPr>
          <p:cNvPr id="99" name="Google Shape;99;p33"/>
          <p:cNvSpPr txBox="1"/>
          <p:nvPr>
            <p:ph type="title"/>
          </p:nvPr>
        </p:nvSpPr>
        <p:spPr>
          <a:xfrm>
            <a:off x="685800" y="3005455"/>
            <a:ext cx="10131427" cy="119813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9A6EB"/>
              </a:buClr>
              <a:buSzPts val="3200"/>
              <a:buFont typeface="Calibri"/>
              <a:buNone/>
              <a:defRPr b="0" sz="3200" cap="none">
                <a:solidFill>
                  <a:srgbClr val="29A6E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3"/>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dk1"/>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1000"/>
              </a:spcAft>
              <a:buSzPts val="1400"/>
              <a:buNone/>
              <a:defRPr sz="1400">
                <a:solidFill>
                  <a:srgbClr val="888888"/>
                </a:solidFill>
              </a:defRPr>
            </a:lvl9pPr>
          </a:lstStyle>
          <a:p/>
        </p:txBody>
      </p:sp>
      <p:sp>
        <p:nvSpPr>
          <p:cNvPr id="101" name="Google Shape;101;p3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4" name="Shape 104"/>
        <p:cNvGrpSpPr/>
        <p:nvPr/>
      </p:nvGrpSpPr>
      <p:grpSpPr>
        <a:xfrm>
          <a:off x="0" y="0"/>
          <a:ext cx="0" cy="0"/>
          <a:chOff x="0" y="0"/>
          <a:chExt cx="0" cy="0"/>
        </a:xfrm>
      </p:grpSpPr>
      <p:pic>
        <p:nvPicPr>
          <p:cNvPr descr="Celestia-R1---OverlayContentHD.png" id="105" name="Google Shape;105;p3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6" name="Google Shape;106;p34"/>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alibri"/>
              <a:buNone/>
            </a:pPr>
            <a:r>
              <a:rPr b="0" lang="en-US" sz="8000" cap="none">
                <a:solidFill>
                  <a:schemeClr val="dk1"/>
                </a:solidFill>
                <a:latin typeface="Calibri"/>
                <a:ea typeface="Calibri"/>
                <a:cs typeface="Calibri"/>
                <a:sym typeface="Calibri"/>
              </a:rPr>
              <a:t>”</a:t>
            </a:r>
            <a:endParaRPr/>
          </a:p>
        </p:txBody>
      </p:sp>
      <p:sp>
        <p:nvSpPr>
          <p:cNvPr id="107" name="Google Shape;107;p34"/>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alibri"/>
              <a:buNone/>
            </a:pPr>
            <a:r>
              <a:rPr b="0" lang="en-US" sz="8000" cap="none">
                <a:solidFill>
                  <a:schemeClr val="dk1"/>
                </a:solidFill>
                <a:latin typeface="Calibri"/>
                <a:ea typeface="Calibri"/>
                <a:cs typeface="Calibri"/>
                <a:sym typeface="Calibri"/>
              </a:rPr>
              <a:t>“</a:t>
            </a:r>
            <a:endParaRPr/>
          </a:p>
        </p:txBody>
      </p:sp>
      <p:sp>
        <p:nvSpPr>
          <p:cNvPr id="108" name="Google Shape;108;p34"/>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3200"/>
              <a:buFont typeface="Calibri"/>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4"/>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0" name="Google Shape;110;p34"/>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dk1"/>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1000"/>
              </a:spcAft>
              <a:buSzPts val="1400"/>
              <a:buNone/>
              <a:defRPr sz="1400">
                <a:solidFill>
                  <a:srgbClr val="888888"/>
                </a:solidFill>
              </a:defRPr>
            </a:lvl9pPr>
          </a:lstStyle>
          <a:p/>
        </p:txBody>
      </p:sp>
      <p:sp>
        <p:nvSpPr>
          <p:cNvPr id="111" name="Google Shape;111;p3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4" name="Shape 114"/>
        <p:cNvGrpSpPr/>
        <p:nvPr/>
      </p:nvGrpSpPr>
      <p:grpSpPr>
        <a:xfrm>
          <a:off x="0" y="0"/>
          <a:ext cx="0" cy="0"/>
          <a:chOff x="0" y="0"/>
          <a:chExt cx="0" cy="0"/>
        </a:xfrm>
      </p:grpSpPr>
      <p:pic>
        <p:nvPicPr>
          <p:cNvPr descr="Celestia-R1---OverlayContentHD.png" id="115" name="Google Shape;115;p35"/>
          <p:cNvPicPr preferRelativeResize="0"/>
          <p:nvPr/>
        </p:nvPicPr>
        <p:blipFill rotWithShape="1">
          <a:blip r:embed="rId2">
            <a:alphaModFix/>
          </a:blip>
          <a:srcRect b="0" l="0" r="0" t="0"/>
          <a:stretch/>
        </p:blipFill>
        <p:spPr>
          <a:xfrm>
            <a:off x="0" y="-59304"/>
            <a:ext cx="12188825" cy="6856214"/>
          </a:xfrm>
          <a:prstGeom prst="rect">
            <a:avLst/>
          </a:prstGeom>
          <a:noFill/>
          <a:ln>
            <a:noFill/>
          </a:ln>
        </p:spPr>
      </p:pic>
      <p:sp>
        <p:nvSpPr>
          <p:cNvPr id="116" name="Google Shape;116;p35"/>
          <p:cNvSpPr txBox="1"/>
          <p:nvPr>
            <p:ph type="title"/>
          </p:nvPr>
        </p:nvSpPr>
        <p:spPr>
          <a:xfrm>
            <a:off x="685802" y="2596432"/>
            <a:ext cx="10131425" cy="218094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9A6EB"/>
              </a:buClr>
              <a:buSzPts val="3200"/>
              <a:buFont typeface="Calibri"/>
              <a:buNone/>
              <a:defRPr b="0" sz="3200" cap="none">
                <a:solidFill>
                  <a:srgbClr val="29A6E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5"/>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dk1"/>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1000"/>
              </a:spcAft>
              <a:buSzPts val="1400"/>
              <a:buNone/>
              <a:defRPr sz="1400">
                <a:solidFill>
                  <a:srgbClr val="888888"/>
                </a:solidFill>
              </a:defRPr>
            </a:lvl9pPr>
          </a:lstStyle>
          <a:p/>
        </p:txBody>
      </p:sp>
      <p:sp>
        <p:nvSpPr>
          <p:cNvPr id="118" name="Google Shape;118;p3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121" name="Google Shape;121;p35"/>
          <p:cNvGrpSpPr/>
          <p:nvPr/>
        </p:nvGrpSpPr>
        <p:grpSpPr>
          <a:xfrm>
            <a:off x="-3175" y="-59304"/>
            <a:ext cx="12192000" cy="2655736"/>
            <a:chOff x="-3175" y="-59304"/>
            <a:chExt cx="12192000" cy="2655736"/>
          </a:xfrm>
        </p:grpSpPr>
        <p:pic>
          <p:nvPicPr>
            <p:cNvPr id="122" name="Google Shape;122;p35"/>
            <p:cNvPicPr preferRelativeResize="0"/>
            <p:nvPr/>
          </p:nvPicPr>
          <p:blipFill rotWithShape="1">
            <a:blip r:embed="rId3">
              <a:alphaModFix/>
            </a:blip>
            <a:srcRect b="30957" l="1" r="-28" t="6379"/>
            <a:stretch/>
          </p:blipFill>
          <p:spPr>
            <a:xfrm>
              <a:off x="-3175" y="-59304"/>
              <a:ext cx="12192000" cy="2655736"/>
            </a:xfrm>
            <a:prstGeom prst="rect">
              <a:avLst/>
            </a:prstGeom>
            <a:noFill/>
            <a:ln>
              <a:noFill/>
            </a:ln>
          </p:spPr>
        </p:pic>
        <p:pic>
          <p:nvPicPr>
            <p:cNvPr id="123" name="Google Shape;123;p35"/>
            <p:cNvPicPr preferRelativeResize="0"/>
            <p:nvPr/>
          </p:nvPicPr>
          <p:blipFill rotWithShape="1">
            <a:blip r:embed="rId4">
              <a:alphaModFix/>
            </a:blip>
            <a:srcRect b="26986" l="8745" r="8914" t="30583"/>
            <a:stretch/>
          </p:blipFill>
          <p:spPr>
            <a:xfrm>
              <a:off x="3566715" y="169296"/>
              <a:ext cx="5052219" cy="1839402"/>
            </a:xfrm>
            <a:prstGeom prst="rect">
              <a:avLst/>
            </a:prstGeom>
            <a:noFill/>
            <a:ln>
              <a:noFill/>
            </a:ln>
          </p:spPr>
        </p:pic>
      </p:grpSp>
      <p:pic>
        <p:nvPicPr>
          <p:cNvPr descr="Celestia-R1---OverlayTitleHD.png" id="124" name="Google Shape;124;p35"/>
          <p:cNvPicPr preferRelativeResize="0"/>
          <p:nvPr/>
        </p:nvPicPr>
        <p:blipFill rotWithShape="1">
          <a:blip r:embed="rId5">
            <a:alphaModFix/>
          </a:blip>
          <a:srcRect b="0" l="0" r="0" t="0"/>
          <a:stretch/>
        </p:blipFill>
        <p:spPr>
          <a:xfrm>
            <a:off x="0" y="-59304"/>
            <a:ext cx="12192000" cy="677616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5" name="Shape 125"/>
        <p:cNvGrpSpPr/>
        <p:nvPr/>
      </p:nvGrpSpPr>
      <p:grpSpPr>
        <a:xfrm>
          <a:off x="0" y="0"/>
          <a:ext cx="0" cy="0"/>
          <a:chOff x="0" y="0"/>
          <a:chExt cx="0" cy="0"/>
        </a:xfrm>
      </p:grpSpPr>
      <p:pic>
        <p:nvPicPr>
          <p:cNvPr descr="Celestia-R1---OverlayContentHD.png" id="126" name="Google Shape;126;p3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7" name="Google Shape;127;p36"/>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alibri"/>
              <a:buNone/>
            </a:pPr>
            <a:r>
              <a:rPr b="0" lang="en-US" sz="8000" cap="none">
                <a:solidFill>
                  <a:schemeClr val="dk1"/>
                </a:solidFill>
                <a:latin typeface="Calibri"/>
                <a:ea typeface="Calibri"/>
                <a:cs typeface="Calibri"/>
                <a:sym typeface="Calibri"/>
              </a:rPr>
              <a:t>”</a:t>
            </a:r>
            <a:endParaRPr/>
          </a:p>
        </p:txBody>
      </p:sp>
      <p:sp>
        <p:nvSpPr>
          <p:cNvPr id="128" name="Google Shape;128;p36"/>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alibri"/>
              <a:buNone/>
            </a:pPr>
            <a:r>
              <a:rPr b="0" lang="en-US" sz="8000" cap="none">
                <a:solidFill>
                  <a:schemeClr val="dk1"/>
                </a:solidFill>
                <a:latin typeface="Calibri"/>
                <a:ea typeface="Calibri"/>
                <a:cs typeface="Calibri"/>
                <a:sym typeface="Calibri"/>
              </a:rPr>
              <a:t>“</a:t>
            </a:r>
            <a:endParaRPr/>
          </a:p>
        </p:txBody>
      </p:sp>
      <p:sp>
        <p:nvSpPr>
          <p:cNvPr id="129" name="Google Shape;129;p36"/>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3200"/>
              <a:buFont typeface="Calibri"/>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6"/>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dk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1" name="Google Shape;131;p36"/>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dk1"/>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1000"/>
              </a:spcAft>
              <a:buSzPts val="1400"/>
              <a:buNone/>
              <a:defRPr sz="1400">
                <a:solidFill>
                  <a:srgbClr val="888888"/>
                </a:solidFill>
              </a:defRPr>
            </a:lvl9pPr>
          </a:lstStyle>
          <a:p/>
        </p:txBody>
      </p:sp>
      <p:sp>
        <p:nvSpPr>
          <p:cNvPr id="132" name="Google Shape;132;p3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5" name="Shape 135"/>
        <p:cNvGrpSpPr/>
        <p:nvPr/>
      </p:nvGrpSpPr>
      <p:grpSpPr>
        <a:xfrm>
          <a:off x="0" y="0"/>
          <a:ext cx="0" cy="0"/>
          <a:chOff x="0" y="0"/>
          <a:chExt cx="0" cy="0"/>
        </a:xfrm>
      </p:grpSpPr>
      <p:pic>
        <p:nvPicPr>
          <p:cNvPr descr="Celestia-R1---OverlayContentHD.png" id="136" name="Google Shape;136;p3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7" name="Google Shape;137;p37"/>
          <p:cNvSpPr txBox="1"/>
          <p:nvPr>
            <p:ph type="title"/>
          </p:nvPr>
        </p:nvSpPr>
        <p:spPr>
          <a:xfrm>
            <a:off x="685801" y="2596432"/>
            <a:ext cx="10131427" cy="75636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9A6EB"/>
              </a:buClr>
              <a:buSzPts val="3600"/>
              <a:buFont typeface="Calibri"/>
              <a:buNone/>
              <a:defRPr b="0">
                <a:solidFill>
                  <a:srgbClr val="29A6E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7"/>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dk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9" name="Google Shape;139;p37"/>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dk1"/>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1000"/>
              </a:spcAft>
              <a:buSzPts val="1400"/>
              <a:buNone/>
              <a:defRPr sz="1400">
                <a:solidFill>
                  <a:srgbClr val="888888"/>
                </a:solidFill>
              </a:defRPr>
            </a:lvl9pPr>
          </a:lstStyle>
          <a:p/>
        </p:txBody>
      </p:sp>
      <p:sp>
        <p:nvSpPr>
          <p:cNvPr id="140" name="Google Shape;140;p3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143" name="Google Shape;143;p37"/>
          <p:cNvGrpSpPr/>
          <p:nvPr/>
        </p:nvGrpSpPr>
        <p:grpSpPr>
          <a:xfrm>
            <a:off x="-3175" y="-59304"/>
            <a:ext cx="12192000" cy="2655736"/>
            <a:chOff x="-3175" y="-59304"/>
            <a:chExt cx="12192000" cy="2655736"/>
          </a:xfrm>
        </p:grpSpPr>
        <p:pic>
          <p:nvPicPr>
            <p:cNvPr id="144" name="Google Shape;144;p37"/>
            <p:cNvPicPr preferRelativeResize="0"/>
            <p:nvPr/>
          </p:nvPicPr>
          <p:blipFill rotWithShape="1">
            <a:blip r:embed="rId3">
              <a:alphaModFix/>
            </a:blip>
            <a:srcRect b="30957" l="1" r="-28" t="6379"/>
            <a:stretch/>
          </p:blipFill>
          <p:spPr>
            <a:xfrm>
              <a:off x="-3175" y="-59304"/>
              <a:ext cx="12192000" cy="2655736"/>
            </a:xfrm>
            <a:prstGeom prst="rect">
              <a:avLst/>
            </a:prstGeom>
            <a:noFill/>
            <a:ln>
              <a:noFill/>
            </a:ln>
          </p:spPr>
        </p:pic>
        <p:pic>
          <p:nvPicPr>
            <p:cNvPr id="145" name="Google Shape;145;p37"/>
            <p:cNvPicPr preferRelativeResize="0"/>
            <p:nvPr/>
          </p:nvPicPr>
          <p:blipFill rotWithShape="1">
            <a:blip r:embed="rId4">
              <a:alphaModFix/>
            </a:blip>
            <a:srcRect b="26986" l="8745" r="8914" t="30583"/>
            <a:stretch/>
          </p:blipFill>
          <p:spPr>
            <a:xfrm>
              <a:off x="3566715" y="169296"/>
              <a:ext cx="5052219" cy="1839402"/>
            </a:xfrm>
            <a:prstGeom prst="rect">
              <a:avLst/>
            </a:prstGeom>
            <a:noFill/>
            <a:ln>
              <a:noFill/>
            </a:ln>
          </p:spPr>
        </p:pic>
      </p:grpSp>
      <p:pic>
        <p:nvPicPr>
          <p:cNvPr descr="Celestia-R1---OverlayTitleHD.png" id="146" name="Google Shape;146;p37"/>
          <p:cNvPicPr preferRelativeResize="0"/>
          <p:nvPr/>
        </p:nvPicPr>
        <p:blipFill rotWithShape="1">
          <a:blip r:embed="rId5">
            <a:alphaModFix/>
          </a:blip>
          <a:srcRect b="0" l="0" r="0" t="0"/>
          <a:stretch/>
        </p:blipFill>
        <p:spPr>
          <a:xfrm>
            <a:off x="0" y="-23358"/>
            <a:ext cx="12192000" cy="674022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pic>
        <p:nvPicPr>
          <p:cNvPr descr="Celestia-R1---OverlayContentHD.png" id="148" name="Google Shape;148;p3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49" name="Google Shape;149;p38"/>
          <p:cNvSpPr txBox="1"/>
          <p:nvPr>
            <p:ph type="title"/>
          </p:nvPr>
        </p:nvSpPr>
        <p:spPr>
          <a:xfrm>
            <a:off x="685800" y="77986"/>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8"/>
          <p:cNvSpPr txBox="1"/>
          <p:nvPr>
            <p:ph idx="1" type="body"/>
          </p:nvPr>
        </p:nvSpPr>
        <p:spPr>
          <a:xfrm rot="5400000">
            <a:off x="3730557" y="-1295469"/>
            <a:ext cx="404191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51" name="Google Shape;151;p3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3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4" name="Shape 154"/>
        <p:cNvGrpSpPr/>
        <p:nvPr/>
      </p:nvGrpSpPr>
      <p:grpSpPr>
        <a:xfrm>
          <a:off x="0" y="0"/>
          <a:ext cx="0" cy="0"/>
          <a:chOff x="0" y="0"/>
          <a:chExt cx="0" cy="0"/>
        </a:xfrm>
      </p:grpSpPr>
      <p:pic>
        <p:nvPicPr>
          <p:cNvPr descr="Celestia-R1---OverlayContentHD.png" id="155" name="Google Shape;155;p3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56" name="Google Shape;156;p39"/>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9A6EB"/>
              </a:buClr>
              <a:buSzPts val="3600"/>
              <a:buFont typeface="Calibri"/>
              <a:buNone/>
              <a:defRPr>
                <a:solidFill>
                  <a:srgbClr val="29A6E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9"/>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58" name="Google Shape;158;p3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pic>
        <p:nvPicPr>
          <p:cNvPr descr="Celestia-R1---OverlayContentHD.png" id="29" name="Google Shape;29;p2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0" name="Google Shape;30;p24"/>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4"/>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2" name="Google Shape;32;p2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25"/>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5"/>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38" name="Google Shape;38;p25"/>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9" name="Google Shape;39;p25"/>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0" name="Google Shape;40;p25"/>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1" name="Google Shape;41;p2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pic>
        <p:nvPicPr>
          <p:cNvPr descr="Celestia-R1---OverlayContentHD.png" id="45" name="Google Shape;45;p2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46" name="Google Shape;46;p26"/>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pic>
        <p:nvPicPr>
          <p:cNvPr descr="Celestia-R1---OverlayContentHD.png" id="51" name="Google Shape;51;p2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2" name="Google Shape;52;p27"/>
          <p:cNvSpPr txBox="1"/>
          <p:nvPr>
            <p:ph type="title"/>
          </p:nvPr>
        </p:nvSpPr>
        <p:spPr>
          <a:xfrm>
            <a:off x="685800" y="2765728"/>
            <a:ext cx="10131427" cy="201165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9A6EB"/>
              </a:buClr>
              <a:buSzPts val="4000"/>
              <a:buFont typeface="Calibri"/>
              <a:buNone/>
              <a:defRPr b="0" sz="4000" cap="none">
                <a:solidFill>
                  <a:srgbClr val="29A6E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dk1"/>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1000"/>
              </a:spcAft>
              <a:buSzPts val="1400"/>
              <a:buNone/>
              <a:defRPr sz="1400">
                <a:solidFill>
                  <a:srgbClr val="888888"/>
                </a:solidFill>
              </a:defRPr>
            </a:lvl9pPr>
          </a:lstStyle>
          <a:p/>
        </p:txBody>
      </p:sp>
      <p:sp>
        <p:nvSpPr>
          <p:cNvPr id="54" name="Google Shape;54;p2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57" name="Google Shape;57;p27"/>
          <p:cNvGrpSpPr/>
          <p:nvPr/>
        </p:nvGrpSpPr>
        <p:grpSpPr>
          <a:xfrm>
            <a:off x="-3175" y="-59304"/>
            <a:ext cx="12192000" cy="2655736"/>
            <a:chOff x="-3175" y="-59304"/>
            <a:chExt cx="12192000" cy="2655736"/>
          </a:xfrm>
        </p:grpSpPr>
        <p:pic>
          <p:nvPicPr>
            <p:cNvPr id="58" name="Google Shape;58;p27"/>
            <p:cNvPicPr preferRelativeResize="0"/>
            <p:nvPr/>
          </p:nvPicPr>
          <p:blipFill rotWithShape="1">
            <a:blip r:embed="rId3">
              <a:alphaModFix/>
            </a:blip>
            <a:srcRect b="30957" l="1" r="-28" t="6379"/>
            <a:stretch/>
          </p:blipFill>
          <p:spPr>
            <a:xfrm>
              <a:off x="-3175" y="-59304"/>
              <a:ext cx="12192000" cy="2655736"/>
            </a:xfrm>
            <a:prstGeom prst="rect">
              <a:avLst/>
            </a:prstGeom>
            <a:noFill/>
            <a:ln>
              <a:noFill/>
            </a:ln>
          </p:spPr>
        </p:pic>
        <p:pic>
          <p:nvPicPr>
            <p:cNvPr id="59" name="Google Shape;59;p27"/>
            <p:cNvPicPr preferRelativeResize="0"/>
            <p:nvPr/>
          </p:nvPicPr>
          <p:blipFill rotWithShape="1">
            <a:blip r:embed="rId4">
              <a:alphaModFix/>
            </a:blip>
            <a:srcRect b="26986" l="8745" r="8914" t="30583"/>
            <a:stretch/>
          </p:blipFill>
          <p:spPr>
            <a:xfrm>
              <a:off x="3566715" y="169296"/>
              <a:ext cx="5052219" cy="1839402"/>
            </a:xfrm>
            <a:prstGeom prst="rect">
              <a:avLst/>
            </a:prstGeom>
            <a:noFill/>
            <a:ln>
              <a:noFill/>
            </a:ln>
          </p:spPr>
        </p:pic>
      </p:grpSp>
      <p:pic>
        <p:nvPicPr>
          <p:cNvPr descr="Celestia-R1---OverlayTitleHD.png" id="60" name="Google Shape;60;p27"/>
          <p:cNvPicPr preferRelativeResize="0"/>
          <p:nvPr/>
        </p:nvPicPr>
        <p:blipFill rotWithShape="1">
          <a:blip r:embed="rId5">
            <a:alphaModFix/>
          </a:blip>
          <a:srcRect b="0" l="0" r="0" t="0"/>
          <a:stretch/>
        </p:blipFill>
        <p:spPr>
          <a:xfrm>
            <a:off x="-3175" y="-59304"/>
            <a:ext cx="12195175" cy="67761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pic>
        <p:nvPicPr>
          <p:cNvPr descr="Celestia-R1---OverlayContentHD.png" id="62" name="Google Shape;62;p2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3" name="Google Shape;63;p28"/>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8"/>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5" name="Google Shape;65;p28"/>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6" name="Google Shape;66;p2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pic>
        <p:nvPicPr>
          <p:cNvPr descr="Celestia-R1---OverlayContentHD.png" id="70" name="Google Shape;70;p2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1" name="Google Shape;71;p2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pic>
        <p:nvPicPr>
          <p:cNvPr descr="Celestia-R1---OverlayContentHD.png" id="75" name="Google Shape;75;p3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6" name="Google Shape;76;p30"/>
          <p:cNvSpPr txBox="1"/>
          <p:nvPr>
            <p:ph type="title"/>
          </p:nvPr>
        </p:nvSpPr>
        <p:spPr>
          <a:xfrm>
            <a:off x="685800" y="609600"/>
            <a:ext cx="3680885" cy="973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8" name="Google Shape;78;p30"/>
          <p:cNvSpPr txBox="1"/>
          <p:nvPr>
            <p:ph idx="2" type="body"/>
          </p:nvPr>
        </p:nvSpPr>
        <p:spPr>
          <a:xfrm>
            <a:off x="685800" y="1781092"/>
            <a:ext cx="3680885" cy="4010109"/>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9" name="Google Shape;79;p3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pic>
        <p:nvPicPr>
          <p:cNvPr descr="Celestia-R1---OverlayContentHD.png" id="83" name="Google Shape;83;p31"/>
          <p:cNvPicPr preferRelativeResize="0"/>
          <p:nvPr/>
        </p:nvPicPr>
        <p:blipFill rotWithShape="1">
          <a:blip r:embed="rId2">
            <a:alphaModFix/>
          </a:blip>
          <a:srcRect b="0" l="0" r="0" t="0"/>
          <a:stretch/>
        </p:blipFill>
        <p:spPr>
          <a:xfrm>
            <a:off x="-103366" y="-456307"/>
            <a:ext cx="12188825" cy="6856214"/>
          </a:xfrm>
          <a:prstGeom prst="rect">
            <a:avLst/>
          </a:prstGeom>
          <a:noFill/>
          <a:ln>
            <a:noFill/>
          </a:ln>
        </p:spPr>
      </p:pic>
      <p:sp>
        <p:nvSpPr>
          <p:cNvPr id="84" name="Google Shape;84;p31"/>
          <p:cNvSpPr txBox="1"/>
          <p:nvPr>
            <p:ph type="title"/>
          </p:nvPr>
        </p:nvSpPr>
        <p:spPr>
          <a:xfrm>
            <a:off x="685800" y="2286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1"/>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86" name="Google Shape;86;p31"/>
          <p:cNvSpPr txBox="1"/>
          <p:nvPr>
            <p:ph idx="1" type="body"/>
          </p:nvPr>
        </p:nvSpPr>
        <p:spPr>
          <a:xfrm>
            <a:off x="685800" y="1790746"/>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7" name="Google Shape;87;p3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DFF"/>
            </a:gs>
            <a:gs pos="100000">
              <a:srgbClr val="CDEDFC"/>
            </a:gs>
          </a:gsLst>
          <a:lin ang="4740000" scaled="0"/>
        </a:gradFill>
      </p:bgPr>
    </p:bg>
    <p:spTree>
      <p:nvGrpSpPr>
        <p:cNvPr id="9" name="Shape 9"/>
        <p:cNvGrpSpPr/>
        <p:nvPr/>
      </p:nvGrpSpPr>
      <p:grpSpPr>
        <a:xfrm>
          <a:off x="0" y="0"/>
          <a:ext cx="0" cy="0"/>
          <a:chOff x="0" y="0"/>
          <a:chExt cx="0" cy="0"/>
        </a:xfrm>
      </p:grpSpPr>
      <p:pic>
        <p:nvPicPr>
          <p:cNvPr id="10" name="Google Shape;10;p22"/>
          <p:cNvPicPr preferRelativeResize="0"/>
          <p:nvPr/>
        </p:nvPicPr>
        <p:blipFill rotWithShape="1">
          <a:blip r:embed="rId1">
            <a:alphaModFix/>
          </a:blip>
          <a:srcRect b="1359" l="0" r="349" t="0"/>
          <a:stretch/>
        </p:blipFill>
        <p:spPr>
          <a:xfrm>
            <a:off x="0" y="-23196"/>
            <a:ext cx="12192000" cy="1699596"/>
          </a:xfrm>
          <a:prstGeom prst="rect">
            <a:avLst/>
          </a:prstGeom>
          <a:noFill/>
          <a:ln>
            <a:noFill/>
          </a:ln>
        </p:spPr>
      </p:pic>
      <p:sp>
        <p:nvSpPr>
          <p:cNvPr id="11" name="Google Shape;11;p22"/>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 name="Google Shape;12;p22"/>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30200" lvl="1" marL="914400" marR="0" rtl="0" algn="l">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17500" lvl="2" marL="1371600" marR="0" rtl="0" algn="l">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1000"/>
              </a:spcBef>
              <a:spcAft>
                <a:spcPts val="100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3" name="Google Shape;13;p2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Calibri"/>
                <a:ea typeface="Calibri"/>
                <a:cs typeface="Calibri"/>
                <a:sym typeface="Calibri"/>
              </a:defRPr>
            </a:lvl1pPr>
            <a:lvl2pPr indent="0" lvl="1" marL="0" marR="0" rtl="0" algn="r">
              <a:spcBef>
                <a:spcPts val="0"/>
              </a:spcBef>
              <a:buNone/>
              <a:defRPr b="0" i="0" sz="1000" u="none" cap="none" strike="noStrike">
                <a:solidFill>
                  <a:schemeClr val="dk1"/>
                </a:solidFill>
                <a:latin typeface="Calibri"/>
                <a:ea typeface="Calibri"/>
                <a:cs typeface="Calibri"/>
                <a:sym typeface="Calibri"/>
              </a:defRPr>
            </a:lvl2pPr>
            <a:lvl3pPr indent="0" lvl="2" marL="0" marR="0" rtl="0" algn="r">
              <a:spcBef>
                <a:spcPts val="0"/>
              </a:spcBef>
              <a:buNone/>
              <a:defRPr b="0" i="0" sz="1000" u="none" cap="none" strike="noStrike">
                <a:solidFill>
                  <a:schemeClr val="dk1"/>
                </a:solidFill>
                <a:latin typeface="Calibri"/>
                <a:ea typeface="Calibri"/>
                <a:cs typeface="Calibri"/>
                <a:sym typeface="Calibri"/>
              </a:defRPr>
            </a:lvl3pPr>
            <a:lvl4pPr indent="0" lvl="3" marL="0" marR="0" rtl="0" algn="r">
              <a:spcBef>
                <a:spcPts val="0"/>
              </a:spcBef>
              <a:buNone/>
              <a:defRPr b="0" i="0" sz="1000" u="none" cap="none" strike="noStrike">
                <a:solidFill>
                  <a:schemeClr val="dk1"/>
                </a:solidFill>
                <a:latin typeface="Calibri"/>
                <a:ea typeface="Calibri"/>
                <a:cs typeface="Calibri"/>
                <a:sym typeface="Calibri"/>
              </a:defRPr>
            </a:lvl4pPr>
            <a:lvl5pPr indent="0" lvl="4" marL="0" marR="0" rtl="0" algn="r">
              <a:spcBef>
                <a:spcPts val="0"/>
              </a:spcBef>
              <a:buNone/>
              <a:defRPr b="0" i="0" sz="1000" u="none" cap="none" strike="noStrike">
                <a:solidFill>
                  <a:schemeClr val="dk1"/>
                </a:solidFill>
                <a:latin typeface="Calibri"/>
                <a:ea typeface="Calibri"/>
                <a:cs typeface="Calibri"/>
                <a:sym typeface="Calibri"/>
              </a:defRPr>
            </a:lvl5pPr>
            <a:lvl6pPr indent="0" lvl="5" marL="0" marR="0" rtl="0" algn="r">
              <a:spcBef>
                <a:spcPts val="0"/>
              </a:spcBef>
              <a:buNone/>
              <a:defRPr b="0" i="0" sz="1000" u="none" cap="none" strike="noStrike">
                <a:solidFill>
                  <a:schemeClr val="dk1"/>
                </a:solidFill>
                <a:latin typeface="Calibri"/>
                <a:ea typeface="Calibri"/>
                <a:cs typeface="Calibri"/>
                <a:sym typeface="Calibri"/>
              </a:defRPr>
            </a:lvl6pPr>
            <a:lvl7pPr indent="0" lvl="6" marL="0" marR="0" rtl="0" algn="r">
              <a:spcBef>
                <a:spcPts val="0"/>
              </a:spcBef>
              <a:buNone/>
              <a:defRPr b="0" i="0" sz="1000" u="none" cap="none" strike="noStrike">
                <a:solidFill>
                  <a:schemeClr val="dk1"/>
                </a:solidFill>
                <a:latin typeface="Calibri"/>
                <a:ea typeface="Calibri"/>
                <a:cs typeface="Calibri"/>
                <a:sym typeface="Calibri"/>
              </a:defRPr>
            </a:lvl7pPr>
            <a:lvl8pPr indent="0" lvl="7" marL="0" marR="0" rtl="0" algn="r">
              <a:spcBef>
                <a:spcPts val="0"/>
              </a:spcBef>
              <a:buNone/>
              <a:defRPr b="0" i="0" sz="1000" u="none" cap="none" strike="noStrike">
                <a:solidFill>
                  <a:schemeClr val="dk1"/>
                </a:solidFill>
                <a:latin typeface="Calibri"/>
                <a:ea typeface="Calibri"/>
                <a:cs typeface="Calibri"/>
                <a:sym typeface="Calibri"/>
              </a:defRPr>
            </a:lvl8pPr>
            <a:lvl9pPr indent="0" lvl="8" marL="0" marR="0" rtl="0" algn="r">
              <a:spcBef>
                <a:spcPts val="0"/>
              </a:spcBef>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Celestia-R1---OverlayTitleHD.png" id="16" name="Google Shape;16;p22"/>
          <p:cNvPicPr preferRelativeResize="0"/>
          <p:nvPr/>
        </p:nvPicPr>
        <p:blipFill rotWithShape="1">
          <a:blip r:embed="rId2">
            <a:alphaModFix/>
          </a:blip>
          <a:srcRect b="0" l="0" r="0" t="0"/>
          <a:stretch/>
        </p:blipFill>
        <p:spPr>
          <a:xfrm>
            <a:off x="0" y="0"/>
            <a:ext cx="12188825" cy="685621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hyperlink" Target="http://plnkr.co/"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hyperlink" Target="https://jsfiddle.net/" TargetMode="External"/><Relationship Id="rId5" Type="http://schemas.openxmlformats.org/officeDocument/2006/relationships/image" Target="../media/image12.jpg"/><Relationship Id="rId6" Type="http://schemas.openxmlformats.org/officeDocument/2006/relationships/hyperlink" Target="https://jsbin.com/" TargetMode="External"/><Relationship Id="rId7" Type="http://schemas.openxmlformats.org/officeDocument/2006/relationships/hyperlink" Target="https://jsbin.com/" TargetMode="External"/><Relationship Id="rId8" Type="http://schemas.openxmlformats.org/officeDocument/2006/relationships/hyperlink" Target="https://codepen.i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0" Type="http://schemas.openxmlformats.org/officeDocument/2006/relationships/hyperlink" Target="https://www.w3schools.com/tags/ref_byfunc.asp"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w3schools.com/tags/tag_html.asp" TargetMode="External"/><Relationship Id="rId4" Type="http://schemas.openxmlformats.org/officeDocument/2006/relationships/hyperlink" Target="https://www.w3schools.com/tags/tag_head.asp" TargetMode="External"/><Relationship Id="rId9" Type="http://schemas.openxmlformats.org/officeDocument/2006/relationships/hyperlink" Target="https://www.w3schools.com/tags/tag_br.asp" TargetMode="External"/><Relationship Id="rId5" Type="http://schemas.openxmlformats.org/officeDocument/2006/relationships/hyperlink" Target="https://www.w3schools.com/tags/tag_title.asp" TargetMode="External"/><Relationship Id="rId6" Type="http://schemas.openxmlformats.org/officeDocument/2006/relationships/hyperlink" Target="https://www.w3schools.com/tags/tag_body.asp" TargetMode="External"/><Relationship Id="rId7" Type="http://schemas.openxmlformats.org/officeDocument/2006/relationships/hyperlink" Target="https://www.w3schools.com/tags/tag_hn.asp" TargetMode="External"/><Relationship Id="rId8" Type="http://schemas.openxmlformats.org/officeDocument/2006/relationships/hyperlink" Target="https://www.w3schools.com/tags/tag_p.as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validator.w3.org/#validate_by_input" TargetMode="External"/><Relationship Id="rId4" Type="http://schemas.openxmlformats.org/officeDocument/2006/relationships/hyperlink" Target="https://www.w3schools.com/html/" TargetMode="External"/><Relationship Id="rId5" Type="http://schemas.openxmlformats.org/officeDocument/2006/relationships/hyperlink" Target="https://www.w3schools.com/html/html_tables.asp" TargetMode="External"/><Relationship Id="rId6" Type="http://schemas.openxmlformats.org/officeDocument/2006/relationships/hyperlink" Target="https://www.w3schools.com/html/html_lists.as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eveloper.mozilla.org/en-US/docs/Glossary/Element" TargetMode="External"/><Relationship Id="rId4" Type="http://schemas.openxmlformats.org/officeDocument/2006/relationships/hyperlink" Target="https://developer.mozilla.org/en-US/docs/Glossary/Ta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
          <p:cNvSpPr txBox="1"/>
          <p:nvPr>
            <p:ph type="ctrTitle"/>
          </p:nvPr>
        </p:nvSpPr>
        <p:spPr>
          <a:xfrm>
            <a:off x="858741" y="2711531"/>
            <a:ext cx="10301384" cy="152651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Calibri"/>
              <a:buNone/>
            </a:pPr>
            <a:r>
              <a:rPr lang="en-US"/>
              <a:t>HTML</a:t>
            </a:r>
            <a:endParaRPr/>
          </a:p>
        </p:txBody>
      </p:sp>
      <p:sp>
        <p:nvSpPr>
          <p:cNvPr id="166" name="Google Shape;166;p1"/>
          <p:cNvSpPr txBox="1"/>
          <p:nvPr>
            <p:ph idx="1" type="subTitle"/>
          </p:nvPr>
        </p:nvSpPr>
        <p:spPr>
          <a:xfrm>
            <a:off x="858741" y="4317421"/>
            <a:ext cx="7197726" cy="140546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en-US"/>
              <a:t>INTRODUCTION TO HYPERTEXT MARKUP LANGUAGE (HTML)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TOOLING</a:t>
            </a:r>
            <a:endParaRPr/>
          </a:p>
        </p:txBody>
      </p:sp>
      <p:pic>
        <p:nvPicPr>
          <p:cNvPr id="251" name="Google Shape;251;p10"/>
          <p:cNvPicPr preferRelativeResize="0"/>
          <p:nvPr/>
        </p:nvPicPr>
        <p:blipFill rotWithShape="1">
          <a:blip r:embed="rId3">
            <a:alphaModFix/>
          </a:blip>
          <a:srcRect b="0" l="0" r="0" t="0"/>
          <a:stretch/>
        </p:blipFill>
        <p:spPr>
          <a:xfrm>
            <a:off x="3964097" y="1960524"/>
            <a:ext cx="7936386" cy="4238940"/>
          </a:xfrm>
          <a:prstGeom prst="rect">
            <a:avLst/>
          </a:prstGeom>
          <a:noFill/>
          <a:ln>
            <a:noFill/>
          </a:ln>
        </p:spPr>
      </p:pic>
      <p:sp>
        <p:nvSpPr>
          <p:cNvPr id="252" name="Google Shape;252;p10"/>
          <p:cNvSpPr txBox="1"/>
          <p:nvPr/>
        </p:nvSpPr>
        <p:spPr>
          <a:xfrm>
            <a:off x="1059220" y="4413546"/>
            <a:ext cx="24234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Calibri"/>
                <a:ea typeface="Calibri"/>
                <a:cs typeface="Calibri"/>
                <a:sym typeface="Calibri"/>
              </a:rPr>
              <a:t>Chrome Dev tools</a:t>
            </a:r>
            <a:endParaRPr sz="2400">
              <a:solidFill>
                <a:srgbClr val="3F3F3F"/>
              </a:solidFill>
              <a:latin typeface="Calibri"/>
              <a:ea typeface="Calibri"/>
              <a:cs typeface="Calibri"/>
              <a:sym typeface="Calibri"/>
            </a:endParaRPr>
          </a:p>
        </p:txBody>
      </p:sp>
      <p:pic>
        <p:nvPicPr>
          <p:cNvPr id="253" name="Google Shape;253;p10"/>
          <p:cNvPicPr preferRelativeResize="0"/>
          <p:nvPr/>
        </p:nvPicPr>
        <p:blipFill rotWithShape="1">
          <a:blip r:embed="rId4">
            <a:alphaModFix/>
          </a:blip>
          <a:srcRect b="-871" l="6219" r="3530" t="-2"/>
          <a:stretch/>
        </p:blipFill>
        <p:spPr>
          <a:xfrm>
            <a:off x="685800" y="1709136"/>
            <a:ext cx="3139579" cy="1754590"/>
          </a:xfrm>
          <a:prstGeom prst="rect">
            <a:avLst/>
          </a:prstGeom>
          <a:noFill/>
          <a:ln>
            <a:noFill/>
          </a:ln>
        </p:spPr>
      </p:pic>
      <p:pic>
        <p:nvPicPr>
          <p:cNvPr id="254" name="Google Shape;254;p10"/>
          <p:cNvPicPr preferRelativeResize="0"/>
          <p:nvPr/>
        </p:nvPicPr>
        <p:blipFill rotWithShape="1">
          <a:blip r:embed="rId5">
            <a:alphaModFix/>
          </a:blip>
          <a:srcRect b="17376" l="1584" r="-783" t="17205"/>
          <a:stretch/>
        </p:blipFill>
        <p:spPr>
          <a:xfrm>
            <a:off x="1114993" y="3618127"/>
            <a:ext cx="2311865" cy="762312"/>
          </a:xfrm>
          <a:prstGeom prst="rect">
            <a:avLst/>
          </a:prstGeom>
          <a:noFill/>
          <a:ln>
            <a:noFill/>
          </a:ln>
        </p:spPr>
      </p:pic>
      <p:sp>
        <p:nvSpPr>
          <p:cNvPr id="255" name="Google Shape;255;p10"/>
          <p:cNvSpPr txBox="1"/>
          <p:nvPr/>
        </p:nvSpPr>
        <p:spPr>
          <a:xfrm>
            <a:off x="518022" y="5005206"/>
            <a:ext cx="2741058"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800" cap="none" strike="noStrike">
                <a:solidFill>
                  <a:schemeClr val="dk1"/>
                </a:solidFill>
                <a:latin typeface="Calibri"/>
                <a:ea typeface="Calibri"/>
                <a:cs typeface="Calibri"/>
                <a:sym typeface="Calibri"/>
              </a:rPr>
              <a:t>Online IDEs</a:t>
            </a:r>
            <a:endParaRPr b="0" i="0" sz="1800" u="sng" cap="none" strike="noStrike">
              <a:solidFill>
                <a:schemeClr val="dk1"/>
              </a:solidFill>
              <a:latin typeface="Calibri"/>
              <a:ea typeface="Calibri"/>
              <a:cs typeface="Calibri"/>
              <a:sym typeface="Calibri"/>
              <a:hlinkClick r:id="rId6">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1400"/>
              <a:buFont typeface="Arial"/>
              <a:buNone/>
            </a:pPr>
            <a:r>
              <a:rPr b="0" i="0" lang="en-US" sz="1800" u="sng" cap="none" strike="noStrike">
                <a:solidFill>
                  <a:srgbClr val="F49100"/>
                </a:solidFill>
                <a:latin typeface="Arial"/>
                <a:ea typeface="Arial"/>
                <a:cs typeface="Arial"/>
                <a:sym typeface="Arial"/>
                <a:hlinkClick r:id="rId7">
                  <a:extLst>
                    <a:ext uri="{A12FA001-AC4F-418D-AE19-62706E023703}">
                      <ahyp:hlinkClr val="tx"/>
                    </a:ext>
                  </a:extLst>
                </a:hlinkClick>
              </a:rPr>
              <a:t>https://jsbin.com/</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800" u="sng" cap="none" strike="noStrike">
                <a:solidFill>
                  <a:schemeClr val="hlink"/>
                </a:solidFill>
                <a:latin typeface="Arial"/>
                <a:ea typeface="Arial"/>
                <a:cs typeface="Arial"/>
                <a:sym typeface="Arial"/>
                <a:hlinkClick r:id="rId8"/>
              </a:rPr>
              <a:t>https://codepen.io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800" u="sng" cap="none" strike="noStrike">
                <a:solidFill>
                  <a:schemeClr val="hlink"/>
                </a:solidFill>
                <a:latin typeface="Arial"/>
                <a:ea typeface="Arial"/>
                <a:cs typeface="Arial"/>
                <a:sym typeface="Arial"/>
                <a:hlinkClick r:id="rId9"/>
              </a:rPr>
              <a:t>https://jsfiddle.net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800" u="sng" cap="none" strike="noStrike">
                <a:solidFill>
                  <a:schemeClr val="hlink"/>
                </a:solidFill>
                <a:latin typeface="Arial"/>
                <a:ea typeface="Arial"/>
                <a:cs typeface="Arial"/>
                <a:sym typeface="Arial"/>
                <a:hlinkClick r:id="rId10"/>
              </a:rPr>
              <a:t>http://plnkr.co/</a:t>
            </a:r>
            <a:endParaRPr b="0" i="0" sz="18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1"/>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HTML STRUCTURE</a:t>
            </a:r>
            <a:endParaRPr/>
          </a:p>
        </p:txBody>
      </p:sp>
      <p:pic>
        <p:nvPicPr>
          <p:cNvPr id="261" name="Google Shape;261;p11"/>
          <p:cNvPicPr preferRelativeResize="0"/>
          <p:nvPr/>
        </p:nvPicPr>
        <p:blipFill rotWithShape="1">
          <a:blip r:embed="rId3">
            <a:alphaModFix/>
          </a:blip>
          <a:srcRect b="1245" l="738" r="1125" t="1299"/>
          <a:stretch/>
        </p:blipFill>
        <p:spPr>
          <a:xfrm>
            <a:off x="1311964" y="1924216"/>
            <a:ext cx="7633254" cy="47742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2"/>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HTML BASICS - SYNTAX</a:t>
            </a:r>
            <a:endParaRPr/>
          </a:p>
        </p:txBody>
      </p:sp>
      <p:sp>
        <p:nvSpPr>
          <p:cNvPr id="267" name="Google Shape;267;p12"/>
          <p:cNvSpPr txBox="1"/>
          <p:nvPr/>
        </p:nvSpPr>
        <p:spPr>
          <a:xfrm>
            <a:off x="934234" y="1794046"/>
            <a:ext cx="4728335" cy="830997"/>
          </a:xfrm>
          <a:prstGeom prst="rect">
            <a:avLst/>
          </a:prstGeom>
          <a:solidFill>
            <a:srgbClr val="0C0C0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sz="1600">
              <a:solidFill>
                <a:srgbClr val="808080"/>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p</a:t>
            </a:r>
            <a:r>
              <a:rPr b="0" lang="en-US" sz="1600">
                <a:solidFill>
                  <a:srgbClr val="D4D4D4"/>
                </a:solidFill>
                <a:latin typeface="Consolas"/>
                <a:ea typeface="Consolas"/>
                <a:cs typeface="Consolas"/>
                <a:sym typeface="Consolas"/>
              </a:rPr>
              <a:t> </a:t>
            </a:r>
            <a:r>
              <a:rPr b="0" lang="en-US" sz="1600">
                <a:solidFill>
                  <a:srgbClr val="9CDCFE"/>
                </a:solidFill>
                <a:latin typeface="Consolas"/>
                <a:ea typeface="Consolas"/>
                <a:cs typeface="Consolas"/>
                <a:sym typeface="Consolas"/>
              </a:rPr>
              <a:t>class</a:t>
            </a:r>
            <a:r>
              <a:rPr b="0" lang="en-US" sz="1600">
                <a:solidFill>
                  <a:srgbClr val="D4D4D4"/>
                </a:solidFill>
                <a:latin typeface="Consolas"/>
                <a:ea typeface="Consolas"/>
                <a:cs typeface="Consolas"/>
                <a:sym typeface="Consolas"/>
              </a:rPr>
              <a:t>=</a:t>
            </a:r>
            <a:r>
              <a:rPr b="0" lang="en-US" sz="1600">
                <a:solidFill>
                  <a:srgbClr val="CE9178"/>
                </a:solidFill>
                <a:latin typeface="Consolas"/>
                <a:ea typeface="Consolas"/>
                <a:cs typeface="Consolas"/>
                <a:sym typeface="Consolas"/>
              </a:rPr>
              <a:t>"school"</a:t>
            </a:r>
            <a:r>
              <a:rPr b="0" lang="en-US" sz="1600">
                <a:solidFill>
                  <a:srgbClr val="808080"/>
                </a:solidFill>
                <a:latin typeface="Consolas"/>
                <a:ea typeface="Consolas"/>
                <a:cs typeface="Consolas"/>
                <a:sym typeface="Consolas"/>
              </a:rPr>
              <a:t>&gt;</a:t>
            </a:r>
            <a:r>
              <a:rPr b="0" lang="en-US" sz="1600">
                <a:solidFill>
                  <a:srgbClr val="D4D4D4"/>
                </a:solidFill>
                <a:latin typeface="Consolas"/>
                <a:ea typeface="Consolas"/>
                <a:cs typeface="Consolas"/>
                <a:sym typeface="Consolas"/>
              </a:rPr>
              <a:t>Dublin Coding</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p</a:t>
            </a:r>
            <a:r>
              <a:rPr b="0" lang="en-US" sz="16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b="0" sz="1600">
              <a:solidFill>
                <a:srgbClr val="808080"/>
              </a:solidFill>
              <a:latin typeface="Consolas"/>
              <a:ea typeface="Consolas"/>
              <a:cs typeface="Consolas"/>
              <a:sym typeface="Consolas"/>
            </a:endParaRPr>
          </a:p>
        </p:txBody>
      </p:sp>
      <p:sp>
        <p:nvSpPr>
          <p:cNvPr id="268" name="Google Shape;268;p12"/>
          <p:cNvSpPr txBox="1"/>
          <p:nvPr/>
        </p:nvSpPr>
        <p:spPr>
          <a:xfrm>
            <a:off x="858733" y="3126997"/>
            <a:ext cx="6526635"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rgbClr val="808080"/>
                </a:solidFill>
                <a:highlight>
                  <a:srgbClr val="000000"/>
                </a:highlight>
                <a:latin typeface="Consolas"/>
                <a:ea typeface="Consolas"/>
                <a:cs typeface="Consolas"/>
                <a:sym typeface="Consolas"/>
              </a:rPr>
              <a:t>&lt;</a:t>
            </a:r>
            <a:r>
              <a:rPr b="0" lang="en-US" sz="1800">
                <a:solidFill>
                  <a:srgbClr val="569CD6"/>
                </a:solidFill>
                <a:highlight>
                  <a:srgbClr val="000000"/>
                </a:highlight>
                <a:latin typeface="Consolas"/>
                <a:ea typeface="Consolas"/>
                <a:cs typeface="Consolas"/>
                <a:sym typeface="Consolas"/>
              </a:rPr>
              <a:t>p </a:t>
            </a:r>
            <a:r>
              <a:rPr b="0" lang="en-US" sz="1800">
                <a:solidFill>
                  <a:srgbClr val="569CD6"/>
                </a:solidFill>
                <a:latin typeface="Consolas"/>
                <a:ea typeface="Consolas"/>
                <a:cs typeface="Consolas"/>
                <a:sym typeface="Consolas"/>
              </a:rPr>
              <a:t> </a:t>
            </a:r>
            <a:r>
              <a:rPr b="0" lang="en-US" sz="1800">
                <a:solidFill>
                  <a:schemeClr val="dk1"/>
                </a:solidFill>
                <a:latin typeface="Calibri"/>
                <a:ea typeface="Calibri"/>
                <a:cs typeface="Calibri"/>
                <a:sym typeface="Calibri"/>
              </a:rPr>
              <a:t>Tag Opening</a:t>
            </a:r>
            <a:endParaRPr/>
          </a:p>
          <a:p>
            <a:pPr indent="0" lvl="0" marL="0" marR="0" rtl="0" algn="l">
              <a:spcBef>
                <a:spcPts val="0"/>
              </a:spcBef>
              <a:spcAft>
                <a:spcPts val="0"/>
              </a:spcAft>
              <a:buNone/>
            </a:pPr>
            <a:r>
              <a:t/>
            </a:r>
            <a:endParaRPr b="0" sz="1800">
              <a:solidFill>
                <a:srgbClr val="569CD6"/>
              </a:solidFill>
              <a:highlight>
                <a:srgbClr val="000000"/>
              </a:highlight>
              <a:latin typeface="Consolas"/>
              <a:ea typeface="Consolas"/>
              <a:cs typeface="Consolas"/>
              <a:sym typeface="Consolas"/>
            </a:endParaRPr>
          </a:p>
          <a:p>
            <a:pPr indent="0" lvl="0" marL="0" marR="0" rtl="0" algn="l">
              <a:spcBef>
                <a:spcPts val="0"/>
              </a:spcBef>
              <a:spcAft>
                <a:spcPts val="0"/>
              </a:spcAft>
              <a:buNone/>
            </a:pPr>
            <a:r>
              <a:rPr b="0" lang="en-US" sz="1800">
                <a:solidFill>
                  <a:srgbClr val="D4D4D4"/>
                </a:solidFill>
                <a:highlight>
                  <a:srgbClr val="000000"/>
                </a:highlight>
                <a:latin typeface="Consolas"/>
                <a:ea typeface="Consolas"/>
                <a:cs typeface="Consolas"/>
                <a:sym typeface="Consolas"/>
              </a:rPr>
              <a:t> </a:t>
            </a:r>
            <a:r>
              <a:rPr b="0" lang="en-US" sz="1800">
                <a:solidFill>
                  <a:srgbClr val="9CDCFE"/>
                </a:solidFill>
                <a:highlight>
                  <a:srgbClr val="000000"/>
                </a:highlight>
                <a:latin typeface="Consolas"/>
                <a:ea typeface="Consolas"/>
                <a:cs typeface="Consolas"/>
                <a:sym typeface="Consolas"/>
              </a:rPr>
              <a:t>class</a:t>
            </a:r>
            <a:r>
              <a:rPr b="0" lang="en-US" sz="1800">
                <a:solidFill>
                  <a:srgbClr val="D4D4D4"/>
                </a:solidFill>
                <a:highlight>
                  <a:srgbClr val="000000"/>
                </a:highlight>
                <a:latin typeface="Consolas"/>
                <a:ea typeface="Consolas"/>
                <a:cs typeface="Consolas"/>
                <a:sym typeface="Consolas"/>
              </a:rPr>
              <a:t>=</a:t>
            </a:r>
            <a:r>
              <a:rPr b="0" lang="en-US" sz="1800">
                <a:solidFill>
                  <a:srgbClr val="CE9178"/>
                </a:solidFill>
                <a:highlight>
                  <a:srgbClr val="000000"/>
                </a:highlight>
                <a:latin typeface="Consolas"/>
                <a:ea typeface="Consolas"/>
                <a:cs typeface="Consolas"/>
                <a:sym typeface="Consolas"/>
              </a:rPr>
              <a:t>"school"</a:t>
            </a:r>
            <a:r>
              <a:rPr b="0" lang="en-US" sz="1800">
                <a:solidFill>
                  <a:srgbClr val="808080"/>
                </a:solidFill>
                <a:highlight>
                  <a:srgbClr val="000000"/>
                </a:highlight>
                <a:latin typeface="Consolas"/>
                <a:ea typeface="Consolas"/>
                <a:cs typeface="Consolas"/>
                <a:sym typeface="Consolas"/>
              </a:rPr>
              <a:t>  </a:t>
            </a:r>
            <a:r>
              <a:rPr lang="en-US" sz="1800">
                <a:solidFill>
                  <a:schemeClr val="dk1"/>
                </a:solidFill>
                <a:latin typeface="Calibri"/>
                <a:ea typeface="Calibri"/>
                <a:cs typeface="Calibri"/>
                <a:sym typeface="Calibri"/>
              </a:rPr>
              <a:t>  Class Name and Attribute</a:t>
            </a:r>
            <a:endParaRPr/>
          </a:p>
          <a:p>
            <a:pPr indent="0" lvl="0" marL="0" marR="0" rtl="0" algn="l">
              <a:spcBef>
                <a:spcPts val="0"/>
              </a:spcBef>
              <a:spcAft>
                <a:spcPts val="0"/>
              </a:spcAft>
              <a:buNone/>
            </a:pPr>
            <a:r>
              <a:t/>
            </a:r>
            <a:endParaRPr sz="1800">
              <a:solidFill>
                <a:srgbClr val="808080"/>
              </a:solidFill>
              <a:highlight>
                <a:srgbClr val="000000"/>
              </a:highlight>
              <a:latin typeface="Consolas"/>
              <a:ea typeface="Consolas"/>
              <a:cs typeface="Consolas"/>
              <a:sym typeface="Consolas"/>
            </a:endParaRPr>
          </a:p>
          <a:p>
            <a:pPr indent="0" lvl="0" marL="0" marR="0" rtl="0" algn="l">
              <a:spcBef>
                <a:spcPts val="0"/>
              </a:spcBef>
              <a:spcAft>
                <a:spcPts val="0"/>
              </a:spcAft>
              <a:buNone/>
            </a:pPr>
            <a:r>
              <a:rPr b="0" lang="en-US" sz="1800">
                <a:solidFill>
                  <a:srgbClr val="808080"/>
                </a:solidFill>
                <a:highlight>
                  <a:srgbClr val="000000"/>
                </a:highlight>
                <a:latin typeface="Consolas"/>
                <a:ea typeface="Consolas"/>
                <a:cs typeface="Consolas"/>
                <a:sym typeface="Consolas"/>
              </a:rPr>
              <a:t>&gt; </a:t>
            </a:r>
            <a:r>
              <a:rPr lang="en-US" sz="1800">
                <a:solidFill>
                  <a:schemeClr val="dk1"/>
                </a:solidFill>
                <a:latin typeface="Calibri"/>
                <a:ea typeface="Calibri"/>
                <a:cs typeface="Calibri"/>
                <a:sym typeface="Calibri"/>
              </a:rPr>
              <a:t>- Tag Opening end</a:t>
            </a:r>
            <a:endParaRPr/>
          </a:p>
          <a:p>
            <a:pPr indent="0" lvl="0" marL="0" marR="0" rtl="0" algn="l">
              <a:spcBef>
                <a:spcPts val="0"/>
              </a:spcBef>
              <a:spcAft>
                <a:spcPts val="0"/>
              </a:spcAft>
              <a:buNone/>
            </a:pPr>
            <a:r>
              <a:t/>
            </a:r>
            <a:endParaRPr b="0" sz="1800">
              <a:solidFill>
                <a:srgbClr val="569CD6"/>
              </a:solidFill>
              <a:highlight>
                <a:srgbClr val="000000"/>
              </a:highlight>
              <a:latin typeface="Consolas"/>
              <a:ea typeface="Consolas"/>
              <a:cs typeface="Consolas"/>
              <a:sym typeface="Consolas"/>
            </a:endParaRPr>
          </a:p>
          <a:p>
            <a:pPr indent="0" lvl="0" marL="0" marR="0" rtl="0" algn="l">
              <a:spcBef>
                <a:spcPts val="0"/>
              </a:spcBef>
              <a:spcAft>
                <a:spcPts val="0"/>
              </a:spcAft>
              <a:buNone/>
            </a:pPr>
            <a:r>
              <a:rPr b="0" lang="en-US" sz="1800">
                <a:solidFill>
                  <a:srgbClr val="D4D4D4"/>
                </a:solidFill>
                <a:highlight>
                  <a:srgbClr val="000000"/>
                </a:highlight>
                <a:latin typeface="Consolas"/>
                <a:ea typeface="Consolas"/>
                <a:cs typeface="Consolas"/>
                <a:sym typeface="Consolas"/>
              </a:rPr>
              <a:t>Dublin Coding  </a:t>
            </a:r>
            <a:r>
              <a:rPr b="0" lang="en-US" sz="1800">
                <a:solidFill>
                  <a:srgbClr val="D4D4D4"/>
                </a:solidFill>
                <a:latin typeface="Consolas"/>
                <a:ea typeface="Consolas"/>
                <a:cs typeface="Consolas"/>
                <a:sym typeface="Consolas"/>
              </a:rPr>
              <a:t> </a:t>
            </a:r>
            <a:r>
              <a:rPr lang="en-US" sz="1800">
                <a:solidFill>
                  <a:schemeClr val="dk1"/>
                </a:solidFill>
                <a:latin typeface="Calibri"/>
                <a:ea typeface="Calibri"/>
                <a:cs typeface="Calibri"/>
                <a:sym typeface="Calibri"/>
              </a:rPr>
              <a:t> Content, in this case text</a:t>
            </a:r>
            <a:endParaRPr/>
          </a:p>
          <a:p>
            <a:pPr indent="0" lvl="0" marL="0" marR="0" rtl="0" algn="l">
              <a:spcBef>
                <a:spcPts val="0"/>
              </a:spcBef>
              <a:spcAft>
                <a:spcPts val="0"/>
              </a:spcAft>
              <a:buNone/>
            </a:pPr>
            <a:r>
              <a:t/>
            </a:r>
            <a:endParaRPr sz="1800">
              <a:solidFill>
                <a:srgbClr val="D4D4D4"/>
              </a:solidFill>
              <a:highlight>
                <a:srgbClr val="000000"/>
              </a:highlight>
              <a:latin typeface="Consolas"/>
              <a:ea typeface="Consolas"/>
              <a:cs typeface="Consolas"/>
              <a:sym typeface="Consolas"/>
            </a:endParaRPr>
          </a:p>
          <a:p>
            <a:pPr indent="0" lvl="0" marL="0" marR="0" rtl="0" algn="l">
              <a:spcBef>
                <a:spcPts val="0"/>
              </a:spcBef>
              <a:spcAft>
                <a:spcPts val="0"/>
              </a:spcAft>
              <a:buNone/>
            </a:pPr>
            <a:r>
              <a:rPr b="0" lang="en-US" sz="1800">
                <a:solidFill>
                  <a:srgbClr val="808080"/>
                </a:solidFill>
                <a:highlight>
                  <a:srgbClr val="000000"/>
                </a:highlight>
                <a:latin typeface="Consolas"/>
                <a:ea typeface="Consolas"/>
                <a:cs typeface="Consolas"/>
                <a:sym typeface="Consolas"/>
              </a:rPr>
              <a:t>&lt;/</a:t>
            </a:r>
            <a:r>
              <a:rPr b="0" lang="en-US" sz="1800">
                <a:solidFill>
                  <a:srgbClr val="569CD6"/>
                </a:solidFill>
                <a:highlight>
                  <a:srgbClr val="000000"/>
                </a:highlight>
                <a:latin typeface="Consolas"/>
                <a:ea typeface="Consolas"/>
                <a:cs typeface="Consolas"/>
                <a:sym typeface="Consolas"/>
              </a:rPr>
              <a:t>p</a:t>
            </a:r>
            <a:r>
              <a:rPr b="0" lang="en-US" sz="1800">
                <a:solidFill>
                  <a:srgbClr val="808080"/>
                </a:solidFill>
                <a:highlight>
                  <a:srgbClr val="000000"/>
                </a:highlight>
                <a:latin typeface="Consolas"/>
                <a:ea typeface="Consolas"/>
                <a:cs typeface="Consolas"/>
                <a:sym typeface="Consolas"/>
              </a:rPr>
              <a:t>&gt; </a:t>
            </a:r>
            <a:r>
              <a:rPr lang="en-US" sz="1800">
                <a:solidFill>
                  <a:schemeClr val="dk1"/>
                </a:solidFill>
                <a:latin typeface="Calibri"/>
                <a:ea typeface="Calibri"/>
                <a:cs typeface="Calibri"/>
                <a:sym typeface="Calibri"/>
              </a:rPr>
              <a:t>  Closing Tag</a:t>
            </a:r>
            <a:endParaRPr/>
          </a:p>
          <a:p>
            <a:pPr indent="0" lvl="0" marL="0" marR="0" rtl="0" algn="l">
              <a:spcBef>
                <a:spcPts val="0"/>
              </a:spcBef>
              <a:spcAft>
                <a:spcPts val="0"/>
              </a:spcAft>
              <a:buNone/>
            </a:pPr>
            <a:r>
              <a:t/>
            </a:r>
            <a:endParaRPr b="0" sz="1800">
              <a:solidFill>
                <a:srgbClr val="569CD6"/>
              </a:solidFill>
              <a:highlight>
                <a:srgbClr val="000000"/>
              </a:highlight>
              <a:latin typeface="Consolas"/>
              <a:ea typeface="Consolas"/>
              <a:cs typeface="Consolas"/>
              <a:sym typeface="Consolas"/>
            </a:endParaRPr>
          </a:p>
          <a:p>
            <a:pPr indent="0" lvl="0" marL="0" marR="0" rtl="0" algn="l">
              <a:spcBef>
                <a:spcPts val="0"/>
              </a:spcBef>
              <a:spcAft>
                <a:spcPts val="0"/>
              </a:spcAft>
              <a:buNone/>
            </a:pPr>
            <a:r>
              <a:rPr b="0" lang="en-US" sz="1800">
                <a:solidFill>
                  <a:srgbClr val="569CD6"/>
                </a:solidFill>
                <a:highlight>
                  <a:srgbClr val="000000"/>
                </a:highlight>
                <a:latin typeface="Consolas"/>
                <a:ea typeface="Consolas"/>
                <a:cs typeface="Consolas"/>
                <a:sym typeface="Consolas"/>
              </a:rPr>
              <a:t> </a:t>
            </a:r>
            <a:endParaRPr sz="1800">
              <a:solidFill>
                <a:schemeClr val="dk1"/>
              </a:solidFill>
              <a:highlight>
                <a:srgbClr val="000000"/>
              </a:highlight>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3"/>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HTML BASICS - SYNTAX</a:t>
            </a:r>
            <a:endParaRPr/>
          </a:p>
        </p:txBody>
      </p:sp>
      <p:sp>
        <p:nvSpPr>
          <p:cNvPr id="274" name="Google Shape;274;p13"/>
          <p:cNvSpPr txBox="1"/>
          <p:nvPr/>
        </p:nvSpPr>
        <p:spPr>
          <a:xfrm>
            <a:off x="766454" y="4174209"/>
            <a:ext cx="10843909"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&lt;!DOCTYPE html&gt; declaration defines that this document is an HTML5 document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&lt;html&gt; element is the root element of an HTML page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&lt;head&gt; element contains meta information about the HTML page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&lt;title&gt; element specifies a title for the HTML page (which is shown in the browser's title bar or in the page's tab)</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&lt;body&gt; element defines the document's body, and is a container for all the visible contents, such as headings, paragraphs, images, hyperlinks, tables, lists, etc.</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&lt;h1&gt; element defines a large heading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&lt;p&gt; element defines a paragraph</a:t>
            </a:r>
            <a:endParaRPr/>
          </a:p>
        </p:txBody>
      </p:sp>
      <p:sp>
        <p:nvSpPr>
          <p:cNvPr id="275" name="Google Shape;275;p13"/>
          <p:cNvSpPr txBox="1"/>
          <p:nvPr/>
        </p:nvSpPr>
        <p:spPr>
          <a:xfrm>
            <a:off x="766454" y="1741087"/>
            <a:ext cx="8198319" cy="2246769"/>
          </a:xfrm>
          <a:prstGeom prst="rect">
            <a:avLst/>
          </a:prstGeom>
          <a:solidFill>
            <a:srgbClr val="0C0C0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DOCTYPE</a:t>
            </a:r>
            <a:r>
              <a:rPr b="0" lang="en-US" sz="1400">
                <a:solidFill>
                  <a:srgbClr val="D4D4D4"/>
                </a:solidFill>
                <a:latin typeface="Consolas"/>
                <a:ea typeface="Consolas"/>
                <a:cs typeface="Consolas"/>
                <a:sym typeface="Consolas"/>
              </a:rPr>
              <a:t> </a:t>
            </a:r>
            <a:r>
              <a:rPr b="0" lang="en-US" sz="1400">
                <a:solidFill>
                  <a:srgbClr val="9CDCFE"/>
                </a:solidFill>
                <a:latin typeface="Consolas"/>
                <a:ea typeface="Consolas"/>
                <a:cs typeface="Consolas"/>
                <a:sym typeface="Consolas"/>
              </a:rPr>
              <a:t>html</a:t>
            </a:r>
            <a:r>
              <a:rPr b="0" lang="en-US"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html</a:t>
            </a:r>
            <a:r>
              <a:rPr b="0" lang="en-US"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400">
                <a:solidFill>
                  <a:srgbClr val="D4D4D4"/>
                </a:solidFill>
                <a:latin typeface="Consolas"/>
                <a:ea typeface="Consolas"/>
                <a:cs typeface="Consolas"/>
                <a:sym typeface="Consolas"/>
              </a:rPr>
              <a:t>  </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head</a:t>
            </a:r>
            <a:r>
              <a:rPr b="0" lang="en-US"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400">
                <a:solidFill>
                  <a:srgbClr val="D4D4D4"/>
                </a:solidFill>
                <a:latin typeface="Consolas"/>
                <a:ea typeface="Consolas"/>
                <a:cs typeface="Consolas"/>
                <a:sym typeface="Consolas"/>
              </a:rPr>
              <a:t>    </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title</a:t>
            </a:r>
            <a:r>
              <a:rPr b="0" lang="en-US" sz="1400">
                <a:solidFill>
                  <a:srgbClr val="808080"/>
                </a:solidFill>
                <a:latin typeface="Consolas"/>
                <a:ea typeface="Consolas"/>
                <a:cs typeface="Consolas"/>
                <a:sym typeface="Consolas"/>
              </a:rPr>
              <a:t>&gt;</a:t>
            </a:r>
            <a:r>
              <a:rPr b="0" lang="en-US" sz="1400">
                <a:solidFill>
                  <a:srgbClr val="D4D4D4"/>
                </a:solidFill>
                <a:latin typeface="Consolas"/>
                <a:ea typeface="Consolas"/>
                <a:cs typeface="Consolas"/>
                <a:sym typeface="Consolas"/>
              </a:rPr>
              <a:t>Page Title</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title</a:t>
            </a:r>
            <a:r>
              <a:rPr b="0" lang="en-US"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400">
                <a:solidFill>
                  <a:srgbClr val="D4D4D4"/>
                </a:solidFill>
                <a:latin typeface="Consolas"/>
                <a:ea typeface="Consolas"/>
                <a:cs typeface="Consolas"/>
                <a:sym typeface="Consolas"/>
              </a:rPr>
              <a:t>  </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head</a:t>
            </a:r>
            <a:r>
              <a:rPr b="0" lang="en-US"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400">
                <a:solidFill>
                  <a:srgbClr val="D4D4D4"/>
                </a:solidFill>
                <a:latin typeface="Consolas"/>
                <a:ea typeface="Consolas"/>
                <a:cs typeface="Consolas"/>
                <a:sym typeface="Consolas"/>
              </a:rPr>
              <a:t>  </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body</a:t>
            </a:r>
            <a:r>
              <a:rPr b="0" lang="en-US"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400">
                <a:solidFill>
                  <a:srgbClr val="D4D4D4"/>
                </a:solidFill>
                <a:latin typeface="Consolas"/>
                <a:ea typeface="Consolas"/>
                <a:cs typeface="Consolas"/>
                <a:sym typeface="Consolas"/>
              </a:rPr>
              <a:t>    </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h1</a:t>
            </a:r>
            <a:r>
              <a:rPr b="0" lang="en-US" sz="1400">
                <a:solidFill>
                  <a:srgbClr val="808080"/>
                </a:solidFill>
                <a:latin typeface="Consolas"/>
                <a:ea typeface="Consolas"/>
                <a:cs typeface="Consolas"/>
                <a:sym typeface="Consolas"/>
              </a:rPr>
              <a:t>&gt;</a:t>
            </a:r>
            <a:r>
              <a:rPr b="0" lang="en-US" sz="1400">
                <a:solidFill>
                  <a:srgbClr val="D4D4D4"/>
                </a:solidFill>
                <a:latin typeface="Consolas"/>
                <a:ea typeface="Consolas"/>
                <a:cs typeface="Consolas"/>
                <a:sym typeface="Consolas"/>
              </a:rPr>
              <a:t>My First Heading</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h1</a:t>
            </a:r>
            <a:r>
              <a:rPr b="0" lang="en-US"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400">
                <a:solidFill>
                  <a:srgbClr val="D4D4D4"/>
                </a:solidFill>
                <a:latin typeface="Consolas"/>
                <a:ea typeface="Consolas"/>
                <a:cs typeface="Consolas"/>
                <a:sym typeface="Consolas"/>
              </a:rPr>
              <a:t>    </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p</a:t>
            </a:r>
            <a:r>
              <a:rPr b="0" lang="en-US" sz="1400">
                <a:solidFill>
                  <a:srgbClr val="808080"/>
                </a:solidFill>
                <a:latin typeface="Consolas"/>
                <a:ea typeface="Consolas"/>
                <a:cs typeface="Consolas"/>
                <a:sym typeface="Consolas"/>
              </a:rPr>
              <a:t>&gt;</a:t>
            </a:r>
            <a:r>
              <a:rPr b="0" lang="en-US" sz="1400">
                <a:solidFill>
                  <a:srgbClr val="D4D4D4"/>
                </a:solidFill>
                <a:latin typeface="Consolas"/>
                <a:ea typeface="Consolas"/>
                <a:cs typeface="Consolas"/>
                <a:sym typeface="Consolas"/>
              </a:rPr>
              <a:t>My first paragraph.</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p</a:t>
            </a:r>
            <a:r>
              <a:rPr b="0" lang="en-US"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400">
                <a:solidFill>
                  <a:srgbClr val="D4D4D4"/>
                </a:solidFill>
                <a:latin typeface="Consolas"/>
                <a:ea typeface="Consolas"/>
                <a:cs typeface="Consolas"/>
                <a:sym typeface="Consolas"/>
              </a:rPr>
              <a:t>  </a:t>
            </a: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body</a:t>
            </a:r>
            <a:r>
              <a:rPr b="0" lang="en-US"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400">
                <a:solidFill>
                  <a:srgbClr val="808080"/>
                </a:solidFill>
                <a:latin typeface="Consolas"/>
                <a:ea typeface="Consolas"/>
                <a:cs typeface="Consolas"/>
                <a:sym typeface="Consolas"/>
              </a:rPr>
              <a:t>&lt;/</a:t>
            </a:r>
            <a:r>
              <a:rPr b="0" lang="en-US" sz="1400">
                <a:solidFill>
                  <a:srgbClr val="569CD6"/>
                </a:solidFill>
                <a:latin typeface="Consolas"/>
                <a:ea typeface="Consolas"/>
                <a:cs typeface="Consolas"/>
                <a:sym typeface="Consolas"/>
              </a:rPr>
              <a:t>html</a:t>
            </a:r>
            <a:r>
              <a:rPr b="0" lang="en-US" sz="1400">
                <a:solidFill>
                  <a:srgbClr val="808080"/>
                </a:solidFill>
                <a:latin typeface="Consolas"/>
                <a:ea typeface="Consolas"/>
                <a:cs typeface="Consolas"/>
                <a:sym typeface="Consolas"/>
              </a:rPr>
              <a:t>&gt;</a:t>
            </a:r>
            <a:endParaRPr sz="1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4"/>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HTML BASICS - SYNTAX</a:t>
            </a:r>
            <a:endParaRPr/>
          </a:p>
        </p:txBody>
      </p:sp>
      <p:sp>
        <p:nvSpPr>
          <p:cNvPr id="281" name="Google Shape;281;p14"/>
          <p:cNvSpPr txBox="1"/>
          <p:nvPr/>
        </p:nvSpPr>
        <p:spPr>
          <a:xfrm>
            <a:off x="365986" y="1908127"/>
            <a:ext cx="5320200" cy="4448644"/>
          </a:xfrm>
          <a:prstGeom prst="rect">
            <a:avLst/>
          </a:prstGeom>
          <a:solidFill>
            <a:srgbClr val="0C0C0C"/>
          </a:solidFill>
          <a:ln>
            <a:noFill/>
          </a:ln>
        </p:spPr>
        <p:txBody>
          <a:bodyPr anchorCtr="0" anchor="t" bIns="0" lIns="0" spcFirstLastPara="1" rIns="0" wrap="square" tIns="16500">
            <a:spAutoFit/>
          </a:bodyPr>
          <a:lstStyle/>
          <a:p>
            <a:pPr indent="0" lvl="0" marL="0" marR="0" rtl="0" algn="l">
              <a:spcBef>
                <a:spcPts val="0"/>
              </a:spcBef>
              <a:spcAft>
                <a:spcPts val="0"/>
              </a:spcAft>
              <a:buNone/>
            </a:pPr>
            <a:r>
              <a:t/>
            </a:r>
            <a:endParaRPr b="0" sz="1600">
              <a:solidFill>
                <a:srgbClr val="808080"/>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DOCTYPE</a:t>
            </a:r>
            <a:r>
              <a:rPr b="0" lang="en-US" sz="1600">
                <a:solidFill>
                  <a:srgbClr val="D4D4D4"/>
                </a:solidFill>
                <a:latin typeface="Consolas"/>
                <a:ea typeface="Consolas"/>
                <a:cs typeface="Consolas"/>
                <a:sym typeface="Consolas"/>
              </a:rPr>
              <a:t> </a:t>
            </a:r>
            <a:r>
              <a:rPr b="0" lang="en-US" sz="1600">
                <a:solidFill>
                  <a:srgbClr val="9CDCFE"/>
                </a:solidFill>
                <a:latin typeface="Consolas"/>
                <a:ea typeface="Consolas"/>
                <a:cs typeface="Consolas"/>
                <a:sym typeface="Consolas"/>
              </a:rPr>
              <a:t>html</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html</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head</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title</a:t>
            </a:r>
            <a:r>
              <a:rPr b="0" lang="en-US" sz="1600">
                <a:solidFill>
                  <a:srgbClr val="808080"/>
                </a:solidFill>
                <a:latin typeface="Consolas"/>
                <a:ea typeface="Consolas"/>
                <a:cs typeface="Consolas"/>
                <a:sym typeface="Consolas"/>
              </a:rPr>
              <a:t>&gt;</a:t>
            </a:r>
            <a:r>
              <a:rPr b="0" lang="en-US" sz="1600">
                <a:solidFill>
                  <a:srgbClr val="D4D4D4"/>
                </a:solidFill>
                <a:latin typeface="Consolas"/>
                <a:ea typeface="Consolas"/>
                <a:cs typeface="Consolas"/>
                <a:sym typeface="Consolas"/>
              </a:rPr>
              <a:t>Learning HTML</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title</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head</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body</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h1</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Hello,</a:t>
            </a:r>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em</a:t>
            </a:r>
            <a:r>
              <a:rPr b="0" lang="en-US" sz="1600">
                <a:solidFill>
                  <a:srgbClr val="808080"/>
                </a:solidFill>
                <a:latin typeface="Consolas"/>
                <a:ea typeface="Consolas"/>
                <a:cs typeface="Consolas"/>
                <a:sym typeface="Consolas"/>
              </a:rPr>
              <a:t>&gt;</a:t>
            </a:r>
            <a:r>
              <a:rPr b="0" lang="en-US" sz="1600">
                <a:solidFill>
                  <a:srgbClr val="D4D4D4"/>
                </a:solidFill>
                <a:latin typeface="Consolas"/>
                <a:ea typeface="Consolas"/>
                <a:cs typeface="Consolas"/>
                <a:sym typeface="Consolas"/>
              </a:rPr>
              <a:t>What is your name?</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em</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h1</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div</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img</a:t>
            </a:r>
            <a:r>
              <a:rPr b="0" lang="en-US" sz="1600">
                <a:solidFill>
                  <a:srgbClr val="D4D4D4"/>
                </a:solidFill>
                <a:latin typeface="Consolas"/>
                <a:ea typeface="Consolas"/>
                <a:cs typeface="Consolas"/>
                <a:sym typeface="Consolas"/>
              </a:rPr>
              <a:t> </a:t>
            </a:r>
            <a:r>
              <a:rPr b="0" lang="en-US" sz="1600">
                <a:solidFill>
                  <a:srgbClr val="9CDCFE"/>
                </a:solidFill>
                <a:latin typeface="Consolas"/>
                <a:ea typeface="Consolas"/>
                <a:cs typeface="Consolas"/>
                <a:sym typeface="Consolas"/>
              </a:rPr>
              <a:t>src</a:t>
            </a:r>
            <a:r>
              <a:rPr b="0" lang="en-US" sz="1600">
                <a:solidFill>
                  <a:srgbClr val="D4D4D4"/>
                </a:solidFill>
                <a:latin typeface="Consolas"/>
                <a:ea typeface="Consolas"/>
                <a:cs typeface="Consolas"/>
                <a:sym typeface="Consolas"/>
              </a:rPr>
              <a:t>=</a:t>
            </a:r>
            <a:r>
              <a:rPr b="0" lang="en-US" sz="1600">
                <a:solidFill>
                  <a:srgbClr val="CE9178"/>
                </a:solidFill>
                <a:latin typeface="Consolas"/>
                <a:ea typeface="Consolas"/>
                <a:cs typeface="Consolas"/>
                <a:sym typeface="Consolas"/>
              </a:rPr>
              <a:t>"logo.png"</a:t>
            </a:r>
            <a:r>
              <a:rPr b="0" lang="en-US" sz="1600">
                <a:solidFill>
                  <a:srgbClr val="D4D4D4"/>
                </a:solidFill>
                <a:latin typeface="Consolas"/>
                <a:ea typeface="Consolas"/>
                <a:cs typeface="Consolas"/>
                <a:sym typeface="Consolas"/>
              </a:rPr>
              <a:t> </a:t>
            </a:r>
            <a:r>
              <a:rPr b="0" lang="en-US" sz="1600">
                <a:solidFill>
                  <a:srgbClr val="9CDCFE"/>
                </a:solidFill>
                <a:latin typeface="Consolas"/>
                <a:ea typeface="Consolas"/>
                <a:cs typeface="Consolas"/>
                <a:sym typeface="Consolas"/>
              </a:rPr>
              <a:t>alt</a:t>
            </a:r>
            <a:r>
              <a:rPr b="0" lang="en-US" sz="1600">
                <a:solidFill>
                  <a:srgbClr val="D4D4D4"/>
                </a:solidFill>
                <a:latin typeface="Consolas"/>
                <a:ea typeface="Consolas"/>
                <a:cs typeface="Consolas"/>
                <a:sym typeface="Consolas"/>
              </a:rPr>
              <a:t>=</a:t>
            </a:r>
            <a:r>
              <a:rPr b="0" lang="en-US" sz="1600">
                <a:solidFill>
                  <a:srgbClr val="CE9178"/>
                </a:solidFill>
                <a:latin typeface="Consolas"/>
                <a:ea typeface="Consolas"/>
                <a:cs typeface="Consolas"/>
                <a:sym typeface="Consolas"/>
              </a:rPr>
              <a:t>"Logo"</a:t>
            </a: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p</a:t>
            </a:r>
            <a:r>
              <a:rPr b="0" lang="en-US" sz="1600">
                <a:solidFill>
                  <a:srgbClr val="808080"/>
                </a:solidFill>
                <a:latin typeface="Consolas"/>
                <a:ea typeface="Consolas"/>
                <a:cs typeface="Consolas"/>
                <a:sym typeface="Consolas"/>
              </a:rPr>
              <a:t>&gt;</a:t>
            </a:r>
            <a:r>
              <a:rPr b="0" lang="en-US" sz="1600">
                <a:solidFill>
                  <a:srgbClr val="D4D4D4"/>
                </a:solidFill>
                <a:latin typeface="Consolas"/>
                <a:ea typeface="Consolas"/>
                <a:cs typeface="Consolas"/>
                <a:sym typeface="Consolas"/>
              </a:rPr>
              <a:t>Start learningHTML.</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p</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div</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body</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html</a:t>
            </a:r>
            <a:r>
              <a:rPr b="0" lang="en-US" sz="16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b="0" sz="1600">
              <a:solidFill>
                <a:srgbClr val="D4D4D4"/>
              </a:solidFill>
              <a:latin typeface="Consolas"/>
              <a:ea typeface="Consolas"/>
              <a:cs typeface="Consolas"/>
              <a:sym typeface="Consolas"/>
            </a:endParaRPr>
          </a:p>
        </p:txBody>
      </p:sp>
      <p:grpSp>
        <p:nvGrpSpPr>
          <p:cNvPr id="282" name="Google Shape;282;p14"/>
          <p:cNvGrpSpPr/>
          <p:nvPr/>
        </p:nvGrpSpPr>
        <p:grpSpPr>
          <a:xfrm>
            <a:off x="6427192" y="1808434"/>
            <a:ext cx="4870674" cy="4750904"/>
            <a:chOff x="49874" y="858"/>
            <a:chExt cx="4870674" cy="4750904"/>
          </a:xfrm>
        </p:grpSpPr>
        <p:sp>
          <p:nvSpPr>
            <p:cNvPr id="283" name="Google Shape;283;p14"/>
            <p:cNvSpPr/>
            <p:nvPr/>
          </p:nvSpPr>
          <p:spPr>
            <a:xfrm>
              <a:off x="1651807" y="1208546"/>
              <a:ext cx="104799" cy="459120"/>
            </a:xfrm>
            <a:custGeom>
              <a:rect b="b" l="l" r="r" t="t"/>
              <a:pathLst>
                <a:path extrusionOk="0" h="120000" w="120000">
                  <a:moveTo>
                    <a:pt x="120000" y="0"/>
                  </a:moveTo>
                  <a:lnTo>
                    <a:pt x="120000" y="120000"/>
                  </a:lnTo>
                  <a:lnTo>
                    <a:pt x="0" y="120000"/>
                  </a:lnTo>
                </a:path>
              </a:pathLst>
            </a:custGeom>
            <a:noFill/>
            <a:ln cap="rnd" cmpd="sng" w="19050">
              <a:solidFill>
                <a:schemeClr val="accent5"/>
              </a:solidFill>
              <a:prstDash val="solid"/>
              <a:round/>
              <a:headEnd len="sm" w="sm" type="none"/>
              <a:tailEnd len="sm" w="sm" type="none"/>
            </a:ln>
          </p:spPr>
        </p:sp>
        <p:sp>
          <p:nvSpPr>
            <p:cNvPr id="284" name="Google Shape;284;p14"/>
            <p:cNvSpPr/>
            <p:nvPr/>
          </p:nvSpPr>
          <p:spPr>
            <a:xfrm>
              <a:off x="2255651" y="499903"/>
              <a:ext cx="104799" cy="459120"/>
            </a:xfrm>
            <a:custGeom>
              <a:rect b="b" l="l" r="r" t="t"/>
              <a:pathLst>
                <a:path extrusionOk="0" h="120000" w="120000">
                  <a:moveTo>
                    <a:pt x="120000" y="0"/>
                  </a:moveTo>
                  <a:lnTo>
                    <a:pt x="120000" y="120000"/>
                  </a:lnTo>
                  <a:lnTo>
                    <a:pt x="0" y="120000"/>
                  </a:lnTo>
                </a:path>
              </a:pathLst>
            </a:custGeom>
            <a:noFill/>
            <a:ln cap="rnd" cmpd="sng" w="19050">
              <a:solidFill>
                <a:srgbClr val="0DCF99"/>
              </a:solidFill>
              <a:prstDash val="solid"/>
              <a:round/>
              <a:headEnd len="sm" w="sm" type="none"/>
              <a:tailEnd len="sm" w="sm" type="none"/>
            </a:ln>
          </p:spPr>
        </p:sp>
        <p:sp>
          <p:nvSpPr>
            <p:cNvPr id="285" name="Google Shape;285;p14"/>
            <p:cNvSpPr/>
            <p:nvPr/>
          </p:nvSpPr>
          <p:spPr>
            <a:xfrm>
              <a:off x="3772746" y="4043119"/>
              <a:ext cx="149713" cy="459120"/>
            </a:xfrm>
            <a:custGeom>
              <a:rect b="b" l="l" r="r" t="t"/>
              <a:pathLst>
                <a:path extrusionOk="0" h="120000" w="120000">
                  <a:moveTo>
                    <a:pt x="0" y="0"/>
                  </a:moveTo>
                  <a:lnTo>
                    <a:pt x="0" y="120000"/>
                  </a:lnTo>
                  <a:lnTo>
                    <a:pt x="120000" y="120000"/>
                  </a:lnTo>
                </a:path>
              </a:pathLst>
            </a:custGeom>
            <a:noFill/>
            <a:ln cap="rnd" cmpd="sng" w="19050">
              <a:solidFill>
                <a:srgbClr val="A3C147"/>
              </a:solidFill>
              <a:prstDash val="solid"/>
              <a:round/>
              <a:headEnd len="sm" w="sm" type="none"/>
              <a:tailEnd len="sm" w="sm" type="none"/>
            </a:ln>
          </p:spPr>
        </p:sp>
        <p:sp>
          <p:nvSpPr>
            <p:cNvPr id="286" name="Google Shape;286;p14"/>
            <p:cNvSpPr/>
            <p:nvPr/>
          </p:nvSpPr>
          <p:spPr>
            <a:xfrm>
              <a:off x="3568138" y="3334476"/>
              <a:ext cx="603843" cy="209598"/>
            </a:xfrm>
            <a:custGeom>
              <a:rect b="b" l="l" r="r" t="t"/>
              <a:pathLst>
                <a:path extrusionOk="0" h="120000" w="120000">
                  <a:moveTo>
                    <a:pt x="0" y="0"/>
                  </a:moveTo>
                  <a:lnTo>
                    <a:pt x="0" y="60000"/>
                  </a:lnTo>
                  <a:lnTo>
                    <a:pt x="120000" y="60000"/>
                  </a:lnTo>
                  <a:lnTo>
                    <a:pt x="120000" y="120000"/>
                  </a:lnTo>
                </a:path>
              </a:pathLst>
            </a:custGeom>
            <a:noFill/>
            <a:ln cap="rnd" cmpd="sng" w="19050">
              <a:solidFill>
                <a:srgbClr val="A3C147"/>
              </a:solidFill>
              <a:prstDash val="solid"/>
              <a:round/>
              <a:headEnd len="sm" w="sm" type="none"/>
              <a:tailEnd len="sm" w="sm" type="none"/>
            </a:ln>
          </p:spPr>
        </p:sp>
        <p:sp>
          <p:nvSpPr>
            <p:cNvPr id="287" name="Google Shape;287;p14"/>
            <p:cNvSpPr/>
            <p:nvPr/>
          </p:nvSpPr>
          <p:spPr>
            <a:xfrm>
              <a:off x="2964294" y="3334476"/>
              <a:ext cx="603843" cy="209598"/>
            </a:xfrm>
            <a:custGeom>
              <a:rect b="b" l="l" r="r" t="t"/>
              <a:pathLst>
                <a:path extrusionOk="0" h="120000" w="120000">
                  <a:moveTo>
                    <a:pt x="120000" y="0"/>
                  </a:moveTo>
                  <a:lnTo>
                    <a:pt x="120000" y="60000"/>
                  </a:lnTo>
                  <a:lnTo>
                    <a:pt x="0" y="60000"/>
                  </a:lnTo>
                  <a:lnTo>
                    <a:pt x="0" y="120000"/>
                  </a:lnTo>
                </a:path>
              </a:pathLst>
            </a:custGeom>
            <a:noFill/>
            <a:ln cap="rnd" cmpd="sng" w="19050">
              <a:solidFill>
                <a:srgbClr val="A3C147"/>
              </a:solidFill>
              <a:prstDash val="solid"/>
              <a:round/>
              <a:headEnd len="sm" w="sm" type="none"/>
              <a:tailEnd len="sm" w="sm" type="none"/>
            </a:ln>
          </p:spPr>
        </p:sp>
        <p:sp>
          <p:nvSpPr>
            <p:cNvPr id="288" name="Google Shape;288;p14"/>
            <p:cNvSpPr/>
            <p:nvPr/>
          </p:nvSpPr>
          <p:spPr>
            <a:xfrm>
              <a:off x="2360450" y="2625833"/>
              <a:ext cx="1207687" cy="209598"/>
            </a:xfrm>
            <a:custGeom>
              <a:rect b="b" l="l" r="r" t="t"/>
              <a:pathLst>
                <a:path extrusionOk="0" h="120000" w="120000">
                  <a:moveTo>
                    <a:pt x="0" y="0"/>
                  </a:moveTo>
                  <a:lnTo>
                    <a:pt x="0" y="60000"/>
                  </a:lnTo>
                  <a:lnTo>
                    <a:pt x="120000" y="60000"/>
                  </a:lnTo>
                  <a:lnTo>
                    <a:pt x="120000" y="120000"/>
                  </a:lnTo>
                </a:path>
              </a:pathLst>
            </a:custGeom>
            <a:noFill/>
            <a:ln cap="rnd" cmpd="sng" w="19050">
              <a:solidFill>
                <a:schemeClr val="accent5"/>
              </a:solidFill>
              <a:prstDash val="solid"/>
              <a:round/>
              <a:headEnd len="sm" w="sm" type="none"/>
              <a:tailEnd len="sm" w="sm" type="none"/>
            </a:ln>
          </p:spPr>
        </p:sp>
        <p:sp>
          <p:nvSpPr>
            <p:cNvPr id="289" name="Google Shape;289;p14"/>
            <p:cNvSpPr/>
            <p:nvPr/>
          </p:nvSpPr>
          <p:spPr>
            <a:xfrm>
              <a:off x="1357370" y="4043119"/>
              <a:ext cx="149713" cy="459120"/>
            </a:xfrm>
            <a:custGeom>
              <a:rect b="b" l="l" r="r" t="t"/>
              <a:pathLst>
                <a:path extrusionOk="0" h="120000" w="120000">
                  <a:moveTo>
                    <a:pt x="0" y="0"/>
                  </a:moveTo>
                  <a:lnTo>
                    <a:pt x="0" y="120000"/>
                  </a:lnTo>
                  <a:lnTo>
                    <a:pt x="120000" y="120000"/>
                  </a:lnTo>
                </a:path>
              </a:pathLst>
            </a:custGeom>
            <a:noFill/>
            <a:ln cap="rnd" cmpd="sng" w="19050">
              <a:solidFill>
                <a:srgbClr val="A3C147"/>
              </a:solidFill>
              <a:prstDash val="solid"/>
              <a:round/>
              <a:headEnd len="sm" w="sm" type="none"/>
              <a:tailEnd len="sm" w="sm" type="none"/>
            </a:ln>
          </p:spPr>
        </p:sp>
        <p:sp>
          <p:nvSpPr>
            <p:cNvPr id="290" name="Google Shape;290;p14"/>
            <p:cNvSpPr/>
            <p:nvPr/>
          </p:nvSpPr>
          <p:spPr>
            <a:xfrm>
              <a:off x="1152762" y="3334476"/>
              <a:ext cx="603843" cy="209598"/>
            </a:xfrm>
            <a:custGeom>
              <a:rect b="b" l="l" r="r" t="t"/>
              <a:pathLst>
                <a:path extrusionOk="0" h="120000" w="120000">
                  <a:moveTo>
                    <a:pt x="0" y="0"/>
                  </a:moveTo>
                  <a:lnTo>
                    <a:pt x="0" y="60000"/>
                  </a:lnTo>
                  <a:lnTo>
                    <a:pt x="120000" y="60000"/>
                  </a:lnTo>
                  <a:lnTo>
                    <a:pt x="120000" y="120000"/>
                  </a:lnTo>
                </a:path>
              </a:pathLst>
            </a:custGeom>
            <a:noFill/>
            <a:ln cap="rnd" cmpd="sng" w="19050">
              <a:solidFill>
                <a:srgbClr val="A3C147"/>
              </a:solidFill>
              <a:prstDash val="solid"/>
              <a:round/>
              <a:headEnd len="sm" w="sm" type="none"/>
              <a:tailEnd len="sm" w="sm" type="none"/>
            </a:ln>
          </p:spPr>
        </p:sp>
        <p:sp>
          <p:nvSpPr>
            <p:cNvPr id="291" name="Google Shape;291;p14"/>
            <p:cNvSpPr/>
            <p:nvPr/>
          </p:nvSpPr>
          <p:spPr>
            <a:xfrm>
              <a:off x="548918" y="3334476"/>
              <a:ext cx="603843" cy="209598"/>
            </a:xfrm>
            <a:custGeom>
              <a:rect b="b" l="l" r="r" t="t"/>
              <a:pathLst>
                <a:path extrusionOk="0" h="120000" w="120000">
                  <a:moveTo>
                    <a:pt x="120000" y="0"/>
                  </a:moveTo>
                  <a:lnTo>
                    <a:pt x="120000" y="60000"/>
                  </a:lnTo>
                  <a:lnTo>
                    <a:pt x="0" y="60000"/>
                  </a:lnTo>
                  <a:lnTo>
                    <a:pt x="0" y="120000"/>
                  </a:lnTo>
                </a:path>
              </a:pathLst>
            </a:custGeom>
            <a:noFill/>
            <a:ln cap="rnd" cmpd="sng" w="19050">
              <a:solidFill>
                <a:srgbClr val="A3C147"/>
              </a:solidFill>
              <a:prstDash val="solid"/>
              <a:round/>
              <a:headEnd len="sm" w="sm" type="none"/>
              <a:tailEnd len="sm" w="sm" type="none"/>
            </a:ln>
          </p:spPr>
        </p:sp>
        <p:sp>
          <p:nvSpPr>
            <p:cNvPr id="292" name="Google Shape;292;p14"/>
            <p:cNvSpPr/>
            <p:nvPr/>
          </p:nvSpPr>
          <p:spPr>
            <a:xfrm>
              <a:off x="1152762" y="2625833"/>
              <a:ext cx="1207687" cy="209598"/>
            </a:xfrm>
            <a:custGeom>
              <a:rect b="b" l="l" r="r" t="t"/>
              <a:pathLst>
                <a:path extrusionOk="0" h="120000" w="120000">
                  <a:moveTo>
                    <a:pt x="120000" y="0"/>
                  </a:moveTo>
                  <a:lnTo>
                    <a:pt x="120000" y="60000"/>
                  </a:lnTo>
                  <a:lnTo>
                    <a:pt x="0" y="60000"/>
                  </a:lnTo>
                  <a:lnTo>
                    <a:pt x="0" y="120000"/>
                  </a:lnTo>
                </a:path>
              </a:pathLst>
            </a:custGeom>
            <a:noFill/>
            <a:ln cap="rnd" cmpd="sng" w="19050">
              <a:solidFill>
                <a:schemeClr val="accent5"/>
              </a:solidFill>
              <a:prstDash val="solid"/>
              <a:round/>
              <a:headEnd len="sm" w="sm" type="none"/>
              <a:tailEnd len="sm" w="sm" type="none"/>
            </a:ln>
          </p:spPr>
        </p:sp>
        <p:sp>
          <p:nvSpPr>
            <p:cNvPr id="293" name="Google Shape;293;p14"/>
            <p:cNvSpPr/>
            <p:nvPr/>
          </p:nvSpPr>
          <p:spPr>
            <a:xfrm>
              <a:off x="2314730" y="499903"/>
              <a:ext cx="91440" cy="1626885"/>
            </a:xfrm>
            <a:custGeom>
              <a:rect b="b" l="l" r="r" t="t"/>
              <a:pathLst>
                <a:path extrusionOk="0" h="120000" w="120000">
                  <a:moveTo>
                    <a:pt x="60000" y="0"/>
                  </a:moveTo>
                  <a:lnTo>
                    <a:pt x="60000" y="120000"/>
                  </a:lnTo>
                </a:path>
              </a:pathLst>
            </a:custGeom>
            <a:noFill/>
            <a:ln cap="rnd" cmpd="sng" w="19050">
              <a:solidFill>
                <a:srgbClr val="0DCF99"/>
              </a:solidFill>
              <a:prstDash val="solid"/>
              <a:round/>
              <a:headEnd len="sm" w="sm" type="none"/>
              <a:tailEnd len="sm" w="sm" type="none"/>
            </a:ln>
          </p:spPr>
        </p:sp>
        <p:sp>
          <p:nvSpPr>
            <p:cNvPr id="294" name="Google Shape;294;p14"/>
            <p:cNvSpPr/>
            <p:nvPr/>
          </p:nvSpPr>
          <p:spPr>
            <a:xfrm>
              <a:off x="1861405" y="858"/>
              <a:ext cx="998089" cy="499044"/>
            </a:xfrm>
            <a:prstGeom prst="rect">
              <a:avLst/>
            </a:prstGeom>
            <a:solidFill>
              <a:schemeClr val="accent2"/>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txBox="1"/>
            <p:nvPr/>
          </p:nvSpPr>
          <p:spPr>
            <a:xfrm>
              <a:off x="1861405" y="858"/>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html</a:t>
              </a:r>
              <a:endParaRPr sz="3200">
                <a:solidFill>
                  <a:schemeClr val="lt1"/>
                </a:solidFill>
                <a:latin typeface="Calibri"/>
                <a:ea typeface="Calibri"/>
                <a:cs typeface="Calibri"/>
                <a:sym typeface="Calibri"/>
              </a:endParaRPr>
            </a:p>
          </p:txBody>
        </p:sp>
        <p:sp>
          <p:nvSpPr>
            <p:cNvPr id="296" name="Google Shape;296;p14"/>
            <p:cNvSpPr/>
            <p:nvPr/>
          </p:nvSpPr>
          <p:spPr>
            <a:xfrm>
              <a:off x="1861405" y="2126788"/>
              <a:ext cx="998089" cy="499044"/>
            </a:xfrm>
            <a:prstGeom prst="rect">
              <a:avLst/>
            </a:prstGeom>
            <a:solidFill>
              <a:srgbClr val="0DCF99"/>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txBox="1"/>
            <p:nvPr/>
          </p:nvSpPr>
          <p:spPr>
            <a:xfrm>
              <a:off x="1861405" y="2126788"/>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body</a:t>
              </a:r>
              <a:endParaRPr sz="3200">
                <a:solidFill>
                  <a:schemeClr val="lt1"/>
                </a:solidFill>
                <a:latin typeface="Calibri"/>
                <a:ea typeface="Calibri"/>
                <a:cs typeface="Calibri"/>
                <a:sym typeface="Calibri"/>
              </a:endParaRPr>
            </a:p>
          </p:txBody>
        </p:sp>
        <p:sp>
          <p:nvSpPr>
            <p:cNvPr id="298" name="Google Shape;298;p14"/>
            <p:cNvSpPr/>
            <p:nvPr/>
          </p:nvSpPr>
          <p:spPr>
            <a:xfrm>
              <a:off x="653718" y="2835431"/>
              <a:ext cx="998089" cy="499044"/>
            </a:xfrm>
            <a:prstGeom prst="rect">
              <a:avLst/>
            </a:prstGeom>
            <a:solidFill>
              <a:schemeClr val="accent5"/>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txBox="1"/>
            <p:nvPr/>
          </p:nvSpPr>
          <p:spPr>
            <a:xfrm>
              <a:off x="653718" y="2835431"/>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h1</a:t>
              </a:r>
              <a:endParaRPr sz="3200">
                <a:solidFill>
                  <a:schemeClr val="lt1"/>
                </a:solidFill>
                <a:latin typeface="Calibri"/>
                <a:ea typeface="Calibri"/>
                <a:cs typeface="Calibri"/>
                <a:sym typeface="Calibri"/>
              </a:endParaRPr>
            </a:p>
          </p:txBody>
        </p:sp>
        <p:sp>
          <p:nvSpPr>
            <p:cNvPr id="300" name="Google Shape;300;p14"/>
            <p:cNvSpPr/>
            <p:nvPr/>
          </p:nvSpPr>
          <p:spPr>
            <a:xfrm>
              <a:off x="49874" y="3544075"/>
              <a:ext cx="998089" cy="499044"/>
            </a:xfrm>
            <a:prstGeom prst="rect">
              <a:avLst/>
            </a:prstGeom>
            <a:solidFill>
              <a:srgbClr val="A3C147"/>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txBox="1"/>
            <p:nvPr/>
          </p:nvSpPr>
          <p:spPr>
            <a:xfrm>
              <a:off x="49874" y="3544075"/>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text</a:t>
              </a:r>
              <a:endParaRPr sz="3200">
                <a:solidFill>
                  <a:schemeClr val="lt1"/>
                </a:solidFill>
                <a:latin typeface="Calibri"/>
                <a:ea typeface="Calibri"/>
                <a:cs typeface="Calibri"/>
                <a:sym typeface="Calibri"/>
              </a:endParaRPr>
            </a:p>
          </p:txBody>
        </p:sp>
        <p:sp>
          <p:nvSpPr>
            <p:cNvPr id="302" name="Google Shape;302;p14"/>
            <p:cNvSpPr/>
            <p:nvPr/>
          </p:nvSpPr>
          <p:spPr>
            <a:xfrm>
              <a:off x="1257561" y="3544075"/>
              <a:ext cx="998089" cy="499044"/>
            </a:xfrm>
            <a:prstGeom prst="rect">
              <a:avLst/>
            </a:prstGeom>
            <a:solidFill>
              <a:srgbClr val="A3C147"/>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txBox="1"/>
            <p:nvPr/>
          </p:nvSpPr>
          <p:spPr>
            <a:xfrm>
              <a:off x="1257561" y="3544075"/>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em</a:t>
              </a:r>
              <a:endParaRPr sz="3200">
                <a:solidFill>
                  <a:schemeClr val="lt1"/>
                </a:solidFill>
                <a:latin typeface="Calibri"/>
                <a:ea typeface="Calibri"/>
                <a:cs typeface="Calibri"/>
                <a:sym typeface="Calibri"/>
              </a:endParaRPr>
            </a:p>
          </p:txBody>
        </p:sp>
        <p:sp>
          <p:nvSpPr>
            <p:cNvPr id="304" name="Google Shape;304;p14"/>
            <p:cNvSpPr/>
            <p:nvPr/>
          </p:nvSpPr>
          <p:spPr>
            <a:xfrm>
              <a:off x="1507084" y="4252718"/>
              <a:ext cx="998089" cy="499044"/>
            </a:xfrm>
            <a:prstGeom prst="rect">
              <a:avLst/>
            </a:prstGeom>
            <a:solidFill>
              <a:srgbClr val="A3C147"/>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txBox="1"/>
            <p:nvPr/>
          </p:nvSpPr>
          <p:spPr>
            <a:xfrm>
              <a:off x="1507084" y="4252718"/>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text</a:t>
              </a:r>
              <a:endParaRPr sz="3200">
                <a:solidFill>
                  <a:schemeClr val="lt1"/>
                </a:solidFill>
                <a:latin typeface="Calibri"/>
                <a:ea typeface="Calibri"/>
                <a:cs typeface="Calibri"/>
                <a:sym typeface="Calibri"/>
              </a:endParaRPr>
            </a:p>
          </p:txBody>
        </p:sp>
        <p:sp>
          <p:nvSpPr>
            <p:cNvPr id="306" name="Google Shape;306;p14"/>
            <p:cNvSpPr/>
            <p:nvPr/>
          </p:nvSpPr>
          <p:spPr>
            <a:xfrm>
              <a:off x="3069093" y="2835431"/>
              <a:ext cx="998089" cy="499044"/>
            </a:xfrm>
            <a:prstGeom prst="rect">
              <a:avLst/>
            </a:prstGeom>
            <a:solidFill>
              <a:schemeClr val="accent5"/>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txBox="1"/>
            <p:nvPr/>
          </p:nvSpPr>
          <p:spPr>
            <a:xfrm>
              <a:off x="3069093" y="2835431"/>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div</a:t>
              </a:r>
              <a:endParaRPr sz="3200">
                <a:solidFill>
                  <a:schemeClr val="lt1"/>
                </a:solidFill>
                <a:latin typeface="Calibri"/>
                <a:ea typeface="Calibri"/>
                <a:cs typeface="Calibri"/>
                <a:sym typeface="Calibri"/>
              </a:endParaRPr>
            </a:p>
          </p:txBody>
        </p:sp>
        <p:sp>
          <p:nvSpPr>
            <p:cNvPr id="308" name="Google Shape;308;p14"/>
            <p:cNvSpPr/>
            <p:nvPr/>
          </p:nvSpPr>
          <p:spPr>
            <a:xfrm>
              <a:off x="2465249" y="3544075"/>
              <a:ext cx="998089" cy="499044"/>
            </a:xfrm>
            <a:prstGeom prst="rect">
              <a:avLst/>
            </a:prstGeom>
            <a:solidFill>
              <a:srgbClr val="A3C147"/>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txBox="1"/>
            <p:nvPr/>
          </p:nvSpPr>
          <p:spPr>
            <a:xfrm>
              <a:off x="2465249" y="3544075"/>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img</a:t>
              </a:r>
              <a:endParaRPr sz="3200">
                <a:solidFill>
                  <a:schemeClr val="lt1"/>
                </a:solidFill>
                <a:latin typeface="Calibri"/>
                <a:ea typeface="Calibri"/>
                <a:cs typeface="Calibri"/>
                <a:sym typeface="Calibri"/>
              </a:endParaRPr>
            </a:p>
          </p:txBody>
        </p:sp>
        <p:sp>
          <p:nvSpPr>
            <p:cNvPr id="310" name="Google Shape;310;p14"/>
            <p:cNvSpPr/>
            <p:nvPr/>
          </p:nvSpPr>
          <p:spPr>
            <a:xfrm>
              <a:off x="3672937" y="3544075"/>
              <a:ext cx="998089" cy="499044"/>
            </a:xfrm>
            <a:prstGeom prst="rect">
              <a:avLst/>
            </a:prstGeom>
            <a:solidFill>
              <a:srgbClr val="A3C147"/>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txBox="1"/>
            <p:nvPr/>
          </p:nvSpPr>
          <p:spPr>
            <a:xfrm>
              <a:off x="3672937" y="3544075"/>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p</a:t>
              </a:r>
              <a:endParaRPr sz="3200">
                <a:solidFill>
                  <a:schemeClr val="lt1"/>
                </a:solidFill>
                <a:latin typeface="Calibri"/>
                <a:ea typeface="Calibri"/>
                <a:cs typeface="Calibri"/>
                <a:sym typeface="Calibri"/>
              </a:endParaRPr>
            </a:p>
          </p:txBody>
        </p:sp>
        <p:sp>
          <p:nvSpPr>
            <p:cNvPr id="312" name="Google Shape;312;p14"/>
            <p:cNvSpPr/>
            <p:nvPr/>
          </p:nvSpPr>
          <p:spPr>
            <a:xfrm>
              <a:off x="3922459" y="4252718"/>
              <a:ext cx="998089" cy="499044"/>
            </a:xfrm>
            <a:prstGeom prst="rect">
              <a:avLst/>
            </a:prstGeom>
            <a:solidFill>
              <a:srgbClr val="A3C147"/>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txBox="1"/>
            <p:nvPr/>
          </p:nvSpPr>
          <p:spPr>
            <a:xfrm>
              <a:off x="3922459" y="4252718"/>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text</a:t>
              </a:r>
              <a:endParaRPr sz="3200">
                <a:solidFill>
                  <a:schemeClr val="lt1"/>
                </a:solidFill>
                <a:latin typeface="Calibri"/>
                <a:ea typeface="Calibri"/>
                <a:cs typeface="Calibri"/>
                <a:sym typeface="Calibri"/>
              </a:endParaRPr>
            </a:p>
          </p:txBody>
        </p:sp>
        <p:sp>
          <p:nvSpPr>
            <p:cNvPr id="314" name="Google Shape;314;p14"/>
            <p:cNvSpPr/>
            <p:nvPr/>
          </p:nvSpPr>
          <p:spPr>
            <a:xfrm>
              <a:off x="1257561" y="709502"/>
              <a:ext cx="998089" cy="499044"/>
            </a:xfrm>
            <a:prstGeom prst="rect">
              <a:avLst/>
            </a:prstGeom>
            <a:solidFill>
              <a:srgbClr val="0DCF99"/>
            </a:solidFill>
            <a:ln cap="rnd" cmpd="sng" w="19050">
              <a:solidFill>
                <a:srgbClr val="E6E6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txBox="1"/>
            <p:nvPr/>
          </p:nvSpPr>
          <p:spPr>
            <a:xfrm>
              <a:off x="1257561" y="709502"/>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head</a:t>
              </a:r>
              <a:endParaRPr sz="3200">
                <a:solidFill>
                  <a:schemeClr val="lt1"/>
                </a:solidFill>
                <a:latin typeface="Calibri"/>
                <a:ea typeface="Calibri"/>
                <a:cs typeface="Calibri"/>
                <a:sym typeface="Calibri"/>
              </a:endParaRPr>
            </a:p>
          </p:txBody>
        </p:sp>
        <p:sp>
          <p:nvSpPr>
            <p:cNvPr id="316" name="Google Shape;316;p14"/>
            <p:cNvSpPr/>
            <p:nvPr/>
          </p:nvSpPr>
          <p:spPr>
            <a:xfrm>
              <a:off x="653718" y="1418145"/>
              <a:ext cx="998089" cy="499044"/>
            </a:xfrm>
            <a:prstGeom prst="rect">
              <a:avLst/>
            </a:prstGeom>
            <a:solidFill>
              <a:srgbClr val="0DCF99"/>
            </a:solidFill>
            <a:ln cap="rnd" cmpd="sng" w="19050">
              <a:solidFill>
                <a:srgbClr val="E6E6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txBox="1"/>
            <p:nvPr/>
          </p:nvSpPr>
          <p:spPr>
            <a:xfrm>
              <a:off x="653718" y="1418145"/>
              <a:ext cx="998089" cy="49904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title</a:t>
              </a:r>
              <a:endParaRPr sz="3200">
                <a:solidFill>
                  <a:schemeClr val="lt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5"/>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HTML BASICS - TYPES OF TAGS</a:t>
            </a:r>
            <a:endParaRPr/>
          </a:p>
        </p:txBody>
      </p:sp>
      <p:sp>
        <p:nvSpPr>
          <p:cNvPr id="323" name="Google Shape;323;p15"/>
          <p:cNvSpPr txBox="1"/>
          <p:nvPr>
            <p:ph idx="1" type="body"/>
          </p:nvPr>
        </p:nvSpPr>
        <p:spPr>
          <a:xfrm>
            <a:off x="685801" y="1719742"/>
            <a:ext cx="10131425" cy="503978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b="1" lang="en-US"/>
              <a:t>Block Level Elements</a:t>
            </a:r>
            <a:endParaRPr/>
          </a:p>
          <a:p>
            <a:pPr indent="0" lvl="0" marL="0" rtl="0" algn="l">
              <a:spcBef>
                <a:spcPts val="1000"/>
              </a:spcBef>
              <a:spcAft>
                <a:spcPts val="0"/>
              </a:spcAft>
              <a:buSzPts val="1800"/>
              <a:buNone/>
            </a:pPr>
            <a:r>
              <a:rPr lang="en-US"/>
              <a:t>Block level elements take up as much space as possible by default. Each block level element will start a new line on the page, stacking down the page. In addition to stacking vertically, block level elements will also take up as much horizontal space as possible.</a:t>
            </a:r>
            <a:endParaRPr/>
          </a:p>
          <a:p>
            <a:pPr indent="0" lvl="0" marL="0" rtl="0" algn="l">
              <a:spcBef>
                <a:spcPts val="1000"/>
              </a:spcBef>
              <a:spcAft>
                <a:spcPts val="0"/>
              </a:spcAft>
              <a:buSzPts val="1800"/>
              <a:buNone/>
            </a:pPr>
            <a:r>
              <a:rPr lang="en-US"/>
              <a:t>The p element is an example of a block level element. Each new paragraph tag will appear on its own line vertically. Paragraphs with longer content will stretch all the way to the edge of the page.</a:t>
            </a:r>
            <a:endParaRPr/>
          </a:p>
          <a:p>
            <a:pPr indent="0" lvl="0" marL="0" rtl="0" algn="l">
              <a:spcBef>
                <a:spcPts val="1000"/>
              </a:spcBef>
              <a:spcAft>
                <a:spcPts val="0"/>
              </a:spcAft>
              <a:buSzPts val="1800"/>
              <a:buNone/>
            </a:pPr>
            <a:r>
              <a:rPr lang="en-US"/>
              <a:t>&lt;p&gt;, &lt;ol&gt;, &lt;ul&gt;, &lt;dl&gt;, All headings &lt;h1&gt;…&lt;h6&gt;, &lt;article&gt;, &lt;section&gt;, &lt;div&gt;</a:t>
            </a:r>
            <a:endParaRPr/>
          </a:p>
          <a:p>
            <a:pPr indent="-171450" lvl="0" marL="285750" rtl="0" algn="l">
              <a:spcBef>
                <a:spcPts val="1000"/>
              </a:spcBef>
              <a:spcAft>
                <a:spcPts val="0"/>
              </a:spcAft>
              <a:buSzPts val="1800"/>
              <a:buNone/>
            </a:pPr>
            <a:r>
              <a:t/>
            </a:r>
            <a:endParaRPr/>
          </a:p>
          <a:p>
            <a:pPr indent="0" lvl="0" marL="0" rtl="0" algn="l">
              <a:spcBef>
                <a:spcPts val="1000"/>
              </a:spcBef>
              <a:spcAft>
                <a:spcPts val="0"/>
              </a:spcAft>
              <a:buSzPts val="1800"/>
              <a:buNone/>
            </a:pPr>
            <a:r>
              <a:rPr b="1" lang="en-US"/>
              <a:t>Inline Elements</a:t>
            </a:r>
            <a:endParaRPr/>
          </a:p>
          <a:p>
            <a:pPr indent="0" lvl="0" marL="0" rtl="0" algn="l">
              <a:spcBef>
                <a:spcPts val="1000"/>
              </a:spcBef>
              <a:spcAft>
                <a:spcPts val="0"/>
              </a:spcAft>
              <a:buSzPts val="1800"/>
              <a:buNone/>
            </a:pPr>
            <a:r>
              <a:rPr lang="en-US"/>
              <a:t>Inline elements display in a line. They do not force the text after them to a new line.</a:t>
            </a:r>
            <a:endParaRPr/>
          </a:p>
          <a:p>
            <a:pPr indent="0" lvl="0" marL="0" rtl="0" algn="l">
              <a:spcBef>
                <a:spcPts val="1000"/>
              </a:spcBef>
              <a:spcAft>
                <a:spcPts val="0"/>
              </a:spcAft>
              <a:buSzPts val="1800"/>
              <a:buNone/>
            </a:pPr>
            <a:r>
              <a:rPr lang="en-US"/>
              <a:t>An anchor (or link) is an example of an inline element. You can put several links in a row, and they will display in a line.</a:t>
            </a:r>
            <a:endParaRPr/>
          </a:p>
          <a:p>
            <a:pPr indent="0" lvl="0" marL="0" rtl="0" algn="l">
              <a:spcBef>
                <a:spcPts val="1000"/>
              </a:spcBef>
              <a:spcAft>
                <a:spcPts val="0"/>
              </a:spcAft>
              <a:buSzPts val="1800"/>
              <a:buNone/>
            </a:pPr>
            <a:r>
              <a:rPr lang="en-US"/>
              <a:t>&lt;a&gt;, &lt;strong&gt;, &lt;em&gt;, &lt;b&gt;, &lt;i&gt;, &lt;q&gt;, &lt;mark&gt;, &lt;span&gt;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6"/>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HTML BASICS - TYPES OF TAGS</a:t>
            </a:r>
            <a:endParaRPr/>
          </a:p>
        </p:txBody>
      </p:sp>
      <p:sp>
        <p:nvSpPr>
          <p:cNvPr id="329" name="Google Shape;329;p16"/>
          <p:cNvSpPr txBox="1"/>
          <p:nvPr>
            <p:ph idx="1" type="body"/>
          </p:nvPr>
        </p:nvSpPr>
        <p:spPr>
          <a:xfrm>
            <a:off x="685801" y="1719742"/>
            <a:ext cx="10131425" cy="503978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b="1" lang="en-US"/>
              <a:t>Meta Tags</a:t>
            </a:r>
            <a:endParaRPr/>
          </a:p>
          <a:p>
            <a:pPr indent="0" lvl="0" marL="0" rtl="0" algn="l">
              <a:spcBef>
                <a:spcPts val="1000"/>
              </a:spcBef>
              <a:spcAft>
                <a:spcPts val="0"/>
              </a:spcAft>
              <a:buSzPts val="1800"/>
              <a:buNone/>
            </a:pPr>
            <a:r>
              <a:rPr lang="en-US"/>
              <a:t>Defines meta-data about the document</a:t>
            </a:r>
            <a:endParaRPr/>
          </a:p>
          <a:p>
            <a:pPr indent="0" lvl="0" marL="0" rtl="0" algn="l">
              <a:spcBef>
                <a:spcPts val="1000"/>
              </a:spcBef>
              <a:spcAft>
                <a:spcPts val="0"/>
              </a:spcAft>
              <a:buSzPts val="1800"/>
              <a:buNone/>
            </a:pPr>
            <a:r>
              <a:rPr lang="en-US"/>
              <a:t>&lt;meta name="viewport" content="width=device-width, initial-scale=1" /&gt;</a:t>
            </a:r>
            <a:endParaRPr/>
          </a:p>
          <a:p>
            <a:pPr indent="0" lvl="0" marL="0" rtl="0" algn="l">
              <a:spcBef>
                <a:spcPts val="1000"/>
              </a:spcBef>
              <a:spcAft>
                <a:spcPts val="0"/>
              </a:spcAft>
              <a:buSzPts val="1800"/>
              <a:buNone/>
            </a:pPr>
            <a:r>
              <a:rPr lang="en-US"/>
              <a:t>&lt;meta name="description“ content="Simple for Dublin Coding" /&gt;</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rPr b="1" lang="en-US"/>
              <a:t>Self Closing Tags</a:t>
            </a:r>
            <a:endParaRPr/>
          </a:p>
          <a:p>
            <a:pPr indent="0" lvl="0" marL="0" rtl="0" algn="l">
              <a:spcBef>
                <a:spcPts val="1000"/>
              </a:spcBef>
              <a:spcAft>
                <a:spcPts val="0"/>
              </a:spcAft>
              <a:buSzPts val="1800"/>
              <a:buNone/>
            </a:pPr>
            <a:r>
              <a:rPr lang="en-US"/>
              <a:t>A self closing tag is a type of tag in HTML that need not to be closed by a closing tag, which means there is no separate closing tag for it as </a:t>
            </a:r>
            <a:r>
              <a:rPr lang="en-US">
                <a:solidFill>
                  <a:srgbClr val="56A9F3"/>
                </a:solidFill>
              </a:rPr>
              <a:t>&lt;/tag&gt;. </a:t>
            </a:r>
            <a:r>
              <a:rPr lang="en-US"/>
              <a:t>For example </a:t>
            </a:r>
            <a:r>
              <a:rPr lang="en-US">
                <a:solidFill>
                  <a:srgbClr val="56A9F3"/>
                </a:solidFill>
              </a:rPr>
              <a:t>&lt;img /&gt; </a:t>
            </a:r>
            <a:r>
              <a:rPr lang="en-US"/>
              <a:t>tag, </a:t>
            </a:r>
            <a:r>
              <a:rPr lang="en-US">
                <a:solidFill>
                  <a:srgbClr val="56A9F3"/>
                </a:solidFill>
              </a:rPr>
              <a:t>&lt;input /&gt; </a:t>
            </a:r>
            <a:r>
              <a:rPr lang="en-US"/>
              <a:t>tag, </a:t>
            </a:r>
            <a:r>
              <a:rPr lang="en-US">
                <a:solidFill>
                  <a:srgbClr val="56A9F3"/>
                </a:solidFill>
              </a:rPr>
              <a:t>&lt;br /&gt; </a:t>
            </a:r>
            <a:r>
              <a:rPr lang="en-US"/>
              <a:t>tag, etc.</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rPr b="1" lang="en-US"/>
              <a:t>Comment Tags</a:t>
            </a:r>
            <a:endParaRPr/>
          </a:p>
          <a:p>
            <a:pPr indent="0" lvl="0" marL="0" rtl="0" algn="l">
              <a:spcBef>
                <a:spcPts val="1000"/>
              </a:spcBef>
              <a:spcAft>
                <a:spcPts val="0"/>
              </a:spcAft>
              <a:buSzPts val="1800"/>
              <a:buNone/>
            </a:pPr>
            <a:r>
              <a:rPr lang="en-US"/>
              <a:t>Sometime you will need to add comments to your HTML code. These are pieces of text that are in the code but only visible when viewing the raw HTML and are never rendered</a:t>
            </a:r>
            <a:endParaRPr/>
          </a:p>
          <a:p>
            <a:pPr indent="0" lvl="0" marL="0" rtl="0" algn="l">
              <a:spcBef>
                <a:spcPts val="1000"/>
              </a:spcBef>
              <a:spcAft>
                <a:spcPts val="0"/>
              </a:spcAft>
              <a:buSzPts val="1800"/>
              <a:buNone/>
            </a:pPr>
            <a:r>
              <a:rPr lang="en-US" sz="1800">
                <a:solidFill>
                  <a:srgbClr val="919191"/>
                </a:solidFill>
              </a:rPr>
              <a:t>‹ </a:t>
            </a:r>
            <a:r>
              <a:rPr lang="en-US" sz="1800">
                <a:solidFill>
                  <a:srgbClr val="909090"/>
                </a:solidFill>
              </a:rPr>
              <a:t>! </a:t>
            </a:r>
            <a:r>
              <a:rPr lang="en-US" sz="1800">
                <a:solidFill>
                  <a:srgbClr val="8E8E8E"/>
                </a:solidFill>
              </a:rPr>
              <a:t>--	</a:t>
            </a:r>
            <a:r>
              <a:rPr lang="en-US" sz="1800">
                <a:solidFill>
                  <a:srgbClr val="939393"/>
                </a:solidFill>
              </a:rPr>
              <a:t>This is a comment </a:t>
            </a:r>
            <a:r>
              <a:rPr lang="en-US" sz="1800">
                <a:solidFill>
                  <a:srgbClr val="909090"/>
                </a:solidFill>
              </a:rPr>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7"/>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BASIC HTML - TAGS</a:t>
            </a:r>
            <a:endParaRPr/>
          </a:p>
        </p:txBody>
      </p:sp>
      <p:graphicFrame>
        <p:nvGraphicFramePr>
          <p:cNvPr id="335" name="Google Shape;335;p17"/>
          <p:cNvGraphicFramePr/>
          <p:nvPr/>
        </p:nvGraphicFramePr>
        <p:xfrm>
          <a:off x="788565" y="1789202"/>
          <a:ext cx="3000000" cy="3000000"/>
        </p:xfrm>
        <a:graphic>
          <a:graphicData uri="http://schemas.openxmlformats.org/drawingml/2006/table">
            <a:tbl>
              <a:tblPr firstRow="1">
                <a:noFill/>
                <a:tableStyleId>{F0AB2ED6-9BEB-42B7-880C-FA82943F82B6}</a:tableStyleId>
              </a:tblPr>
              <a:tblGrid>
                <a:gridCol w="1549000"/>
                <a:gridCol w="6202425"/>
              </a:tblGrid>
              <a:tr h="233225">
                <a:tc>
                  <a:txBody>
                    <a:bodyPr/>
                    <a:lstStyle/>
                    <a:p>
                      <a:pPr indent="0" lvl="0" marL="0" marR="0" rtl="0" algn="ctr">
                        <a:spcBef>
                          <a:spcPts val="0"/>
                        </a:spcBef>
                        <a:spcAft>
                          <a:spcPts val="0"/>
                        </a:spcAft>
                        <a:buNone/>
                      </a:pPr>
                      <a:r>
                        <a:rPr lang="en-US" sz="1300" u="none" cap="none" strike="noStrike"/>
                        <a:t>Tag</a:t>
                      </a:r>
                      <a:endParaRPr/>
                    </a:p>
                  </a:txBody>
                  <a:tcPr marT="18725" marB="18725" marR="18725" marL="37475"/>
                </a:tc>
                <a:tc>
                  <a:txBody>
                    <a:bodyPr/>
                    <a:lstStyle/>
                    <a:p>
                      <a:pPr indent="0" lvl="0" marL="108000" marR="0" rtl="0" algn="l">
                        <a:spcBef>
                          <a:spcPts val="0"/>
                        </a:spcBef>
                        <a:spcAft>
                          <a:spcPts val="0"/>
                        </a:spcAft>
                        <a:buNone/>
                      </a:pPr>
                      <a:r>
                        <a:rPr lang="en-US" sz="1300" u="none" cap="none" strike="noStrike"/>
                        <a:t>Description</a:t>
                      </a:r>
                      <a:endParaRPr/>
                    </a:p>
                  </a:txBody>
                  <a:tcPr marT="18725" marB="18725" marR="18725" marL="18725"/>
                </a:tc>
              </a:tr>
              <a:tr h="277575">
                <a:tc>
                  <a:txBody>
                    <a:bodyPr/>
                    <a:lstStyle/>
                    <a:p>
                      <a:pPr indent="0" lvl="0" marL="0" marR="0" rtl="0" algn="ctr">
                        <a:spcBef>
                          <a:spcPts val="0"/>
                        </a:spcBef>
                        <a:spcAft>
                          <a:spcPts val="0"/>
                        </a:spcAft>
                        <a:buNone/>
                      </a:pPr>
                      <a:r>
                        <a:rPr lang="en-US" sz="1600" u="sng" cap="none" strike="noStrike">
                          <a:solidFill>
                            <a:srgbClr val="2190C8"/>
                          </a:solidFill>
                          <a:hlinkClick r:id="rId3">
                            <a:extLst>
                              <a:ext uri="{A12FA001-AC4F-418D-AE19-62706E023703}">
                                <ahyp:hlinkClr val="tx"/>
                              </a:ext>
                            </a:extLst>
                          </a:hlinkClick>
                        </a:rPr>
                        <a:t>&lt;html&gt;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an HTML document</a:t>
                      </a:r>
                      <a:endParaRPr/>
                    </a:p>
                  </a:txBody>
                  <a:tcPr marT="18725" marB="18725" marR="18725" marL="18725" anchor="ctr"/>
                </a:tc>
              </a:tr>
              <a:tr h="277575">
                <a:tc>
                  <a:txBody>
                    <a:bodyPr/>
                    <a:lstStyle/>
                    <a:p>
                      <a:pPr indent="0" lvl="0" marL="0" marR="0" rtl="0" algn="ctr">
                        <a:spcBef>
                          <a:spcPts val="0"/>
                        </a:spcBef>
                        <a:spcAft>
                          <a:spcPts val="0"/>
                        </a:spcAft>
                        <a:buNone/>
                      </a:pPr>
                      <a:r>
                        <a:rPr lang="en-US" sz="1600" u="sng" cap="none" strike="noStrike">
                          <a:solidFill>
                            <a:srgbClr val="2190C8"/>
                          </a:solidFill>
                          <a:hlinkClick r:id="rId4">
                            <a:extLst>
                              <a:ext uri="{A12FA001-AC4F-418D-AE19-62706E023703}">
                                <ahyp:hlinkClr val="tx"/>
                              </a:ext>
                            </a:extLst>
                          </a:hlinkClick>
                        </a:rPr>
                        <a:t>&lt;head&gt;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Contains metadata/information for the document</a:t>
                      </a:r>
                      <a:endParaRPr/>
                    </a:p>
                  </a:txBody>
                  <a:tcPr marT="18725" marB="18725" marR="18725" marL="18725" anchor="ctr"/>
                </a:tc>
              </a:tr>
              <a:tr h="277575">
                <a:tc>
                  <a:txBody>
                    <a:bodyPr/>
                    <a:lstStyle/>
                    <a:p>
                      <a:pPr indent="0" lvl="0" marL="0" marR="0" rtl="0" algn="ctr">
                        <a:spcBef>
                          <a:spcPts val="0"/>
                        </a:spcBef>
                        <a:spcAft>
                          <a:spcPts val="0"/>
                        </a:spcAft>
                        <a:buNone/>
                      </a:pPr>
                      <a:r>
                        <a:rPr lang="en-US" sz="1600" u="sng" cap="none" strike="noStrike">
                          <a:solidFill>
                            <a:srgbClr val="2190C8"/>
                          </a:solidFill>
                          <a:hlinkClick r:id="rId5">
                            <a:extLst>
                              <a:ext uri="{A12FA001-AC4F-418D-AE19-62706E023703}">
                                <ahyp:hlinkClr val="tx"/>
                              </a:ext>
                            </a:extLst>
                          </a:hlinkClick>
                        </a:rPr>
                        <a:t>&lt;title&gt;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 title for the document</a:t>
                      </a:r>
                      <a:endParaRPr/>
                    </a:p>
                  </a:txBody>
                  <a:tcPr marT="18725" marB="18725" marR="18725" marL="18725" anchor="ctr"/>
                </a:tc>
              </a:tr>
              <a:tr h="277575">
                <a:tc>
                  <a:txBody>
                    <a:bodyPr/>
                    <a:lstStyle/>
                    <a:p>
                      <a:pPr indent="0" lvl="0" marL="0" marR="0" rtl="0" algn="ctr">
                        <a:spcBef>
                          <a:spcPts val="0"/>
                        </a:spcBef>
                        <a:spcAft>
                          <a:spcPts val="0"/>
                        </a:spcAft>
                        <a:buNone/>
                      </a:pPr>
                      <a:r>
                        <a:rPr lang="en-US" sz="1600" u="sng" cap="none" strike="noStrike">
                          <a:solidFill>
                            <a:srgbClr val="2190C8"/>
                          </a:solidFill>
                          <a:hlinkClick r:id="rId6">
                            <a:extLst>
                              <a:ext uri="{A12FA001-AC4F-418D-AE19-62706E023703}">
                                <ahyp:hlinkClr val="tx"/>
                              </a:ext>
                            </a:extLst>
                          </a:hlinkClick>
                        </a:rPr>
                        <a:t>&lt;body&gt;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the document's body</a:t>
                      </a:r>
                      <a:endParaRPr/>
                    </a:p>
                  </a:txBody>
                  <a:tcPr marT="18725" marB="18725" marR="18725" marL="18725" anchor="ctr"/>
                </a:tc>
              </a:tr>
              <a:tr h="277575">
                <a:tc>
                  <a:txBody>
                    <a:bodyPr/>
                    <a:lstStyle/>
                    <a:p>
                      <a:pPr indent="0" lvl="0" marL="0" marR="0" rtl="0" algn="ctr">
                        <a:spcBef>
                          <a:spcPts val="0"/>
                        </a:spcBef>
                        <a:spcAft>
                          <a:spcPts val="0"/>
                        </a:spcAft>
                        <a:buNone/>
                      </a:pPr>
                      <a:r>
                        <a:rPr lang="en-US" sz="1600" u="sng" cap="none" strike="noStrike">
                          <a:solidFill>
                            <a:srgbClr val="2190C8"/>
                          </a:solidFill>
                          <a:hlinkClick r:id="rId7">
                            <a:extLst>
                              <a:ext uri="{A12FA001-AC4F-418D-AE19-62706E023703}">
                                <ahyp:hlinkClr val="tx"/>
                              </a:ext>
                            </a:extLst>
                          </a:hlinkClick>
                        </a:rPr>
                        <a:t>&lt;h1&gt; to &lt;h6&gt;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HTML headings</a:t>
                      </a:r>
                      <a:endParaRPr/>
                    </a:p>
                  </a:txBody>
                  <a:tcPr marT="18725" marB="18725" marR="18725" marL="18725" anchor="ctr"/>
                </a:tc>
              </a:tr>
              <a:tr h="277575">
                <a:tc>
                  <a:txBody>
                    <a:bodyPr/>
                    <a:lstStyle/>
                    <a:p>
                      <a:pPr indent="0" lvl="0" marL="0" marR="0" rtl="0" algn="ctr">
                        <a:spcBef>
                          <a:spcPts val="0"/>
                        </a:spcBef>
                        <a:spcAft>
                          <a:spcPts val="0"/>
                        </a:spcAft>
                        <a:buNone/>
                      </a:pPr>
                      <a:r>
                        <a:rPr lang="en-US" sz="1600" u="sng" cap="none" strike="noStrike">
                          <a:solidFill>
                            <a:srgbClr val="2190C8"/>
                          </a:solidFill>
                          <a:hlinkClick r:id="rId8">
                            <a:extLst>
                              <a:ext uri="{A12FA001-AC4F-418D-AE19-62706E023703}">
                                <ahyp:hlinkClr val="tx"/>
                              </a:ext>
                            </a:extLst>
                          </a:hlinkClick>
                        </a:rPr>
                        <a:t>&lt;p&gt;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 paragraph</a:t>
                      </a:r>
                      <a:endParaRPr/>
                    </a:p>
                  </a:txBody>
                  <a:tcPr marT="18725" marB="18725" marR="18725" marL="18725" anchor="ctr"/>
                </a:tc>
              </a:tr>
              <a:tr h="277575">
                <a:tc>
                  <a:txBody>
                    <a:bodyPr/>
                    <a:lstStyle/>
                    <a:p>
                      <a:pPr indent="0" lvl="0" marL="0" marR="0" rtl="0" algn="ctr">
                        <a:spcBef>
                          <a:spcPts val="0"/>
                        </a:spcBef>
                        <a:spcAft>
                          <a:spcPts val="0"/>
                        </a:spcAft>
                        <a:buNone/>
                      </a:pPr>
                      <a:r>
                        <a:rPr lang="en-US" sz="1600" u="sng" cap="none" strike="noStrike">
                          <a:solidFill>
                            <a:srgbClr val="2190C8"/>
                          </a:solidFill>
                          <a:hlinkClick r:id="rId9">
                            <a:extLst>
                              <a:ext uri="{A12FA001-AC4F-418D-AE19-62706E023703}">
                                <ahyp:hlinkClr val="tx"/>
                              </a:ext>
                            </a:extLst>
                          </a:hlinkClick>
                        </a:rPr>
                        <a:t>&lt;br/&gt;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Inserts a single line break</a:t>
                      </a:r>
                      <a:endParaRPr/>
                    </a:p>
                  </a:txBody>
                  <a:tcPr marT="18725" marB="18725" marR="18725" marL="18725" anchor="ctr"/>
                </a:tc>
              </a:tr>
              <a:tr h="277575">
                <a:tc>
                  <a:txBody>
                    <a:bodyPr/>
                    <a:lstStyle/>
                    <a:p>
                      <a:pPr indent="0" lvl="0" marL="0" marR="0" rtl="0" algn="ctr">
                        <a:spcBef>
                          <a:spcPts val="0"/>
                        </a:spcBef>
                        <a:spcAft>
                          <a:spcPts val="0"/>
                        </a:spcAft>
                        <a:buNone/>
                      </a:pPr>
                      <a:r>
                        <a:rPr lang="en-US" sz="1600" u="none" cap="none" strike="noStrike">
                          <a:solidFill>
                            <a:srgbClr val="2190C8"/>
                          </a:solidFill>
                        </a:rPr>
                        <a:t>&lt;em&gt;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emphasized text typically italics</a:t>
                      </a:r>
                      <a:endParaRPr/>
                    </a:p>
                  </a:txBody>
                  <a:tcPr marT="18725" marB="18725" marR="18725" marL="18725" anchor="ctr"/>
                </a:tc>
              </a:tr>
              <a:tr h="277575">
                <a:tc>
                  <a:txBody>
                    <a:bodyPr/>
                    <a:lstStyle/>
                    <a:p>
                      <a:pPr indent="0" lvl="0" marL="0" marR="0" rtl="0" algn="ctr">
                        <a:spcBef>
                          <a:spcPts val="0"/>
                        </a:spcBef>
                        <a:spcAft>
                          <a:spcPts val="0"/>
                        </a:spcAft>
                        <a:buNone/>
                      </a:pPr>
                      <a:r>
                        <a:rPr lang="en-US" sz="1600" u="none" cap="none" strike="noStrike">
                          <a:solidFill>
                            <a:srgbClr val="2190C8"/>
                          </a:solidFill>
                        </a:rPr>
                        <a:t>&lt;strong&gt;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bold text</a:t>
                      </a:r>
                      <a:endParaRPr/>
                    </a:p>
                  </a:txBody>
                  <a:tcPr marT="18725" marB="18725" marR="18725" marL="18725" anchor="ctr"/>
                </a:tc>
              </a:tr>
              <a:tr h="277575">
                <a:tc>
                  <a:txBody>
                    <a:bodyPr/>
                    <a:lstStyle/>
                    <a:p>
                      <a:pPr indent="0" lvl="0" marL="0" marR="0" rtl="0" algn="ctr">
                        <a:spcBef>
                          <a:spcPts val="0"/>
                        </a:spcBef>
                        <a:spcAft>
                          <a:spcPts val="0"/>
                        </a:spcAft>
                        <a:buNone/>
                      </a:pPr>
                      <a:r>
                        <a:rPr lang="en-US" sz="1600" u="none" cap="none" strike="noStrike">
                          <a:solidFill>
                            <a:srgbClr val="2190C8"/>
                          </a:solidFill>
                        </a:rPr>
                        <a:t>&lt;input /&gt;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an input field</a:t>
                      </a:r>
                      <a:endParaRPr/>
                    </a:p>
                  </a:txBody>
                  <a:tcPr marT="18725" marB="18725" marR="18725" marL="18725" anchor="ctr"/>
                </a:tc>
              </a:tr>
              <a:tr h="277575">
                <a:tc>
                  <a:txBody>
                    <a:bodyPr/>
                    <a:lstStyle/>
                    <a:p>
                      <a:pPr indent="0" lvl="0" marL="0" marR="0" rtl="0" algn="ctr">
                        <a:spcBef>
                          <a:spcPts val="0"/>
                        </a:spcBef>
                        <a:spcAft>
                          <a:spcPts val="0"/>
                        </a:spcAft>
                        <a:buNone/>
                      </a:pPr>
                      <a:r>
                        <a:rPr lang="en-US" sz="1600" u="none" cap="none" strike="noStrike">
                          <a:solidFill>
                            <a:srgbClr val="2190C8"/>
                          </a:solidFill>
                        </a:rPr>
                        <a:t>&lt;a&gt;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 link</a:t>
                      </a:r>
                      <a:endParaRPr/>
                    </a:p>
                  </a:txBody>
                  <a:tcPr marT="18725" marB="18725" marR="18725" marL="18725" anchor="ctr"/>
                </a:tc>
              </a:tr>
              <a:tr h="277575">
                <a:tc>
                  <a:txBody>
                    <a:bodyPr/>
                    <a:lstStyle/>
                    <a:p>
                      <a:pPr indent="0" lvl="0" marL="0" marR="0" rtl="0" algn="ctr">
                        <a:spcBef>
                          <a:spcPts val="0"/>
                        </a:spcBef>
                        <a:spcAft>
                          <a:spcPts val="0"/>
                        </a:spcAft>
                        <a:buNone/>
                      </a:pPr>
                      <a:r>
                        <a:rPr lang="en-US" sz="1600" u="none" cap="none" strike="noStrike">
                          <a:solidFill>
                            <a:srgbClr val="2190C8"/>
                          </a:solidFill>
                        </a:rPr>
                        <a:t>&lt;ul&gt;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an unordered list</a:t>
                      </a:r>
                      <a:endParaRPr/>
                    </a:p>
                  </a:txBody>
                  <a:tcPr marT="18725" marB="18725" marR="18725" marL="18725" anchor="ctr"/>
                </a:tc>
              </a:tr>
              <a:tr h="277575">
                <a:tc>
                  <a:txBody>
                    <a:bodyPr/>
                    <a:lstStyle/>
                    <a:p>
                      <a:pPr indent="0" lvl="0" marL="0" marR="0" rtl="0" algn="ctr">
                        <a:spcBef>
                          <a:spcPts val="0"/>
                        </a:spcBef>
                        <a:spcAft>
                          <a:spcPts val="0"/>
                        </a:spcAft>
                        <a:buNone/>
                      </a:pPr>
                      <a:r>
                        <a:rPr lang="en-US" sz="1600" u="none" cap="none" strike="noStrike">
                          <a:solidFill>
                            <a:srgbClr val="2190C8"/>
                          </a:solidFill>
                        </a:rPr>
                        <a:t>&lt;li&gt;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 list item (usually contained in &lt;ul&gt; or &lt;ol&gt;)</a:t>
                      </a:r>
                      <a:endParaRPr/>
                    </a:p>
                  </a:txBody>
                  <a:tcPr marT="18725" marB="18725" marR="18725" marL="18725" anchor="ctr"/>
                </a:tc>
              </a:tr>
              <a:tr h="277575">
                <a:tc>
                  <a:txBody>
                    <a:bodyPr/>
                    <a:lstStyle/>
                    <a:p>
                      <a:pPr indent="0" lvl="0" marL="0" marR="0" rtl="0" algn="ctr">
                        <a:spcBef>
                          <a:spcPts val="0"/>
                        </a:spcBef>
                        <a:spcAft>
                          <a:spcPts val="0"/>
                        </a:spcAft>
                        <a:buNone/>
                      </a:pPr>
                      <a:r>
                        <a:rPr lang="en-US" sz="1600" u="none" cap="none" strike="noStrike">
                          <a:solidFill>
                            <a:srgbClr val="2190C8"/>
                          </a:solidFill>
                        </a:rPr>
                        <a:t>&lt;table&gt;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 Table</a:t>
                      </a:r>
                      <a:endParaRPr/>
                    </a:p>
                  </a:txBody>
                  <a:tcPr marT="18725" marB="18725" marR="18725" marL="18725" anchor="ctr"/>
                </a:tc>
              </a:tr>
              <a:tr h="277575">
                <a:tc>
                  <a:txBody>
                    <a:bodyPr/>
                    <a:lstStyle/>
                    <a:p>
                      <a:pPr indent="0" lvl="0" marL="0" marR="0" rtl="0" algn="ctr">
                        <a:spcBef>
                          <a:spcPts val="0"/>
                        </a:spcBef>
                        <a:spcAft>
                          <a:spcPts val="0"/>
                        </a:spcAft>
                        <a:buNone/>
                      </a:pPr>
                      <a:r>
                        <a:rPr lang="en-US" sz="1600" u="none" cap="none" strike="noStrike">
                          <a:solidFill>
                            <a:srgbClr val="2190C8"/>
                          </a:solidFill>
                        </a:rPr>
                        <a:t>&lt;div&gt;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 division or section in the document (Most commonly used tag)</a:t>
                      </a:r>
                      <a:endParaRPr/>
                    </a:p>
                  </a:txBody>
                  <a:tcPr marT="18725" marB="18725" marR="18725" marL="18725" anchor="ctr"/>
                </a:tc>
              </a:tr>
              <a:tr h="277575">
                <a:tc>
                  <a:txBody>
                    <a:bodyPr/>
                    <a:lstStyle/>
                    <a:p>
                      <a:pPr indent="0" lvl="0" marL="0" marR="0" rtl="0" algn="ctr">
                        <a:spcBef>
                          <a:spcPts val="0"/>
                        </a:spcBef>
                        <a:spcAft>
                          <a:spcPts val="0"/>
                        </a:spcAft>
                        <a:buNone/>
                      </a:pPr>
                      <a:r>
                        <a:rPr lang="en-US" sz="1600" u="none" cap="none" strike="noStrike">
                          <a:solidFill>
                            <a:srgbClr val="2190C8"/>
                          </a:solidFill>
                        </a:rPr>
                        <a:t>&lt;script&gt;</a:t>
                      </a:r>
                      <a:endParaRPr sz="1600" u="none" cap="none" strike="noStrike">
                        <a:solidFill>
                          <a:srgbClr val="2190C8"/>
                        </a:solidFill>
                      </a:endParaRPr>
                    </a:p>
                  </a:txBody>
                  <a:tcPr marT="18725" marB="18725" marR="18725" marL="37475" anchor="ctr"/>
                </a:tc>
                <a:tc>
                  <a:txBody>
                    <a:bodyPr/>
                    <a:lstStyle/>
                    <a:p>
                      <a:pPr indent="0" lvl="0" marL="108000" marR="0" rtl="0" algn="l">
                        <a:spcBef>
                          <a:spcPts val="0"/>
                        </a:spcBef>
                        <a:spcAft>
                          <a:spcPts val="0"/>
                        </a:spcAft>
                        <a:buNone/>
                      </a:pPr>
                      <a:r>
                        <a:rPr lang="en-US" sz="1600" u="none" cap="none" strike="noStrike"/>
                        <a:t>Defines a script aka code like JavaScript</a:t>
                      </a:r>
                      <a:endParaRPr sz="1600" u="none" cap="none" strike="noStrike"/>
                    </a:p>
                  </a:txBody>
                  <a:tcPr marT="18725" marB="18725" marR="18725" marL="18725" anchor="ctr"/>
                </a:tc>
              </a:tr>
            </a:tbl>
          </a:graphicData>
        </a:graphic>
      </p:graphicFrame>
      <p:sp>
        <p:nvSpPr>
          <p:cNvPr id="336" name="Google Shape;336;p17"/>
          <p:cNvSpPr txBox="1"/>
          <p:nvPr/>
        </p:nvSpPr>
        <p:spPr>
          <a:xfrm>
            <a:off x="8883941" y="2332139"/>
            <a:ext cx="293996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Reference: </a:t>
            </a:r>
            <a:r>
              <a:rPr lang="en-US" sz="1800" u="sng">
                <a:solidFill>
                  <a:schemeClr val="dk1"/>
                </a:solidFill>
                <a:latin typeface="Calibri"/>
                <a:ea typeface="Calibri"/>
                <a:cs typeface="Calibri"/>
                <a:sym typeface="Calibri"/>
                <a:hlinkClick r:id="rId10">
                  <a:extLst>
                    <a:ext uri="{A12FA001-AC4F-418D-AE19-62706E023703}">
                      <ahyp:hlinkClr val="tx"/>
                    </a:ext>
                  </a:extLst>
                </a:hlinkClick>
              </a:rPr>
              <a:t>https://www.w3schools.com/tags/ref_byfunc.asp</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8"/>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HTML BASICS - ATTRIBUTES</a:t>
            </a:r>
            <a:endParaRPr/>
          </a:p>
        </p:txBody>
      </p:sp>
      <p:sp>
        <p:nvSpPr>
          <p:cNvPr id="342" name="Google Shape;342;p18"/>
          <p:cNvSpPr txBox="1"/>
          <p:nvPr/>
        </p:nvSpPr>
        <p:spPr>
          <a:xfrm>
            <a:off x="934234" y="1794046"/>
            <a:ext cx="4728335" cy="1569660"/>
          </a:xfrm>
          <a:prstGeom prst="rect">
            <a:avLst/>
          </a:prstGeom>
          <a:solidFill>
            <a:srgbClr val="0C0C0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sz="1600">
              <a:solidFill>
                <a:srgbClr val="808080"/>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p</a:t>
            </a:r>
            <a:r>
              <a:rPr b="0" lang="en-US" sz="1600">
                <a:solidFill>
                  <a:srgbClr val="D4D4D4"/>
                </a:solidFill>
                <a:latin typeface="Consolas"/>
                <a:ea typeface="Consolas"/>
                <a:cs typeface="Consolas"/>
                <a:sym typeface="Consolas"/>
              </a:rPr>
              <a:t> </a:t>
            </a:r>
            <a:r>
              <a:rPr b="0" lang="en-US" sz="1600">
                <a:solidFill>
                  <a:srgbClr val="9CDCFE"/>
                </a:solidFill>
                <a:latin typeface="Consolas"/>
                <a:ea typeface="Consolas"/>
                <a:cs typeface="Consolas"/>
                <a:sym typeface="Consolas"/>
              </a:rPr>
              <a:t>id</a:t>
            </a:r>
            <a:r>
              <a:rPr b="0" lang="en-US" sz="1600">
                <a:solidFill>
                  <a:srgbClr val="D4D4D4"/>
                </a:solidFill>
                <a:latin typeface="Consolas"/>
                <a:ea typeface="Consolas"/>
                <a:cs typeface="Consolas"/>
                <a:sym typeface="Consolas"/>
              </a:rPr>
              <a:t>=</a:t>
            </a:r>
            <a:r>
              <a:rPr b="0" lang="en-US" sz="1600">
                <a:solidFill>
                  <a:srgbClr val="CE9178"/>
                </a:solidFill>
                <a:latin typeface="Consolas"/>
                <a:ea typeface="Consolas"/>
                <a:cs typeface="Consolas"/>
                <a:sym typeface="Consolas"/>
              </a:rPr>
              <a:t>"school"</a:t>
            </a:r>
            <a:r>
              <a:rPr b="0" lang="en-US" sz="1600">
                <a:solidFill>
                  <a:srgbClr val="808080"/>
                </a:solidFill>
                <a:latin typeface="Consolas"/>
                <a:ea typeface="Consolas"/>
                <a:cs typeface="Consolas"/>
                <a:sym typeface="Consolas"/>
              </a:rPr>
              <a:t>&gt;</a:t>
            </a:r>
            <a:r>
              <a:rPr b="0" lang="en-US" sz="1600">
                <a:solidFill>
                  <a:srgbClr val="D4D4D4"/>
                </a:solidFill>
                <a:latin typeface="Consolas"/>
                <a:ea typeface="Consolas"/>
                <a:cs typeface="Consolas"/>
                <a:sym typeface="Consolas"/>
              </a:rPr>
              <a:t>Dublin Coding</a:t>
            </a: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p</a:t>
            </a:r>
            <a:r>
              <a:rPr b="0" lang="en-US" sz="16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img</a:t>
            </a:r>
            <a:r>
              <a:rPr b="0" lang="en-US" sz="1600">
                <a:solidFill>
                  <a:srgbClr val="D4D4D4"/>
                </a:solidFill>
                <a:latin typeface="Consolas"/>
                <a:ea typeface="Consolas"/>
                <a:cs typeface="Consolas"/>
                <a:sym typeface="Consolas"/>
              </a:rPr>
              <a:t> </a:t>
            </a:r>
            <a:r>
              <a:rPr b="0" lang="en-US" sz="1600">
                <a:solidFill>
                  <a:srgbClr val="9CDCFE"/>
                </a:solidFill>
                <a:latin typeface="Consolas"/>
                <a:ea typeface="Consolas"/>
                <a:cs typeface="Consolas"/>
                <a:sym typeface="Consolas"/>
              </a:rPr>
              <a:t>src</a:t>
            </a:r>
            <a:r>
              <a:rPr b="0" lang="en-US" sz="1600">
                <a:solidFill>
                  <a:srgbClr val="D4D4D4"/>
                </a:solidFill>
                <a:latin typeface="Consolas"/>
                <a:ea typeface="Consolas"/>
                <a:cs typeface="Consolas"/>
                <a:sym typeface="Consolas"/>
              </a:rPr>
              <a:t>=</a:t>
            </a:r>
            <a:r>
              <a:rPr b="0" lang="en-US" sz="1600">
                <a:solidFill>
                  <a:srgbClr val="CE9178"/>
                </a:solidFill>
                <a:latin typeface="Consolas"/>
                <a:ea typeface="Consolas"/>
                <a:cs typeface="Consolas"/>
                <a:sym typeface="Consolas"/>
              </a:rPr>
              <a:t>"logo.png"</a:t>
            </a:r>
            <a:r>
              <a:rPr b="0" lang="en-US" sz="1600">
                <a:solidFill>
                  <a:srgbClr val="D4D4D4"/>
                </a:solidFill>
                <a:latin typeface="Consolas"/>
                <a:ea typeface="Consolas"/>
                <a:cs typeface="Consolas"/>
                <a:sym typeface="Consolas"/>
              </a:rPr>
              <a:t> </a:t>
            </a:r>
            <a:r>
              <a:rPr b="0" lang="en-US" sz="1600">
                <a:solidFill>
                  <a:srgbClr val="9CDCFE"/>
                </a:solidFill>
                <a:latin typeface="Consolas"/>
                <a:ea typeface="Consolas"/>
                <a:cs typeface="Consolas"/>
                <a:sym typeface="Consolas"/>
              </a:rPr>
              <a:t>alt</a:t>
            </a:r>
            <a:r>
              <a:rPr b="0" lang="en-US" sz="1600">
                <a:solidFill>
                  <a:srgbClr val="D4D4D4"/>
                </a:solidFill>
                <a:latin typeface="Consolas"/>
                <a:ea typeface="Consolas"/>
                <a:cs typeface="Consolas"/>
                <a:sym typeface="Consolas"/>
              </a:rPr>
              <a:t>=</a:t>
            </a:r>
            <a:r>
              <a:rPr b="0" lang="en-US" sz="1600">
                <a:solidFill>
                  <a:srgbClr val="CE9178"/>
                </a:solidFill>
                <a:latin typeface="Consolas"/>
                <a:ea typeface="Consolas"/>
                <a:cs typeface="Consolas"/>
                <a:sym typeface="Consolas"/>
              </a:rPr>
              <a:t>"Logo"</a:t>
            </a: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rPr b="0" lang="en-US" sz="1600">
                <a:solidFill>
                  <a:srgbClr val="808080"/>
                </a:solidFill>
                <a:latin typeface="Consolas"/>
                <a:ea typeface="Consolas"/>
                <a:cs typeface="Consolas"/>
                <a:sym typeface="Consolas"/>
              </a:rPr>
              <a:t>&lt;</a:t>
            </a:r>
            <a:r>
              <a:rPr b="0" lang="en-US" sz="1600">
                <a:solidFill>
                  <a:srgbClr val="569CD6"/>
                </a:solidFill>
                <a:latin typeface="Consolas"/>
                <a:ea typeface="Consolas"/>
                <a:cs typeface="Consolas"/>
                <a:sym typeface="Consolas"/>
              </a:rPr>
              <a:t>input</a:t>
            </a:r>
            <a:r>
              <a:rPr b="0" lang="en-US" sz="1600">
                <a:solidFill>
                  <a:srgbClr val="D4D4D4"/>
                </a:solidFill>
                <a:latin typeface="Consolas"/>
                <a:ea typeface="Consolas"/>
                <a:cs typeface="Consolas"/>
                <a:sym typeface="Consolas"/>
              </a:rPr>
              <a:t> </a:t>
            </a:r>
            <a:r>
              <a:rPr b="0" lang="en-US" sz="1600">
                <a:solidFill>
                  <a:srgbClr val="9CDCFE"/>
                </a:solidFill>
                <a:latin typeface="Consolas"/>
                <a:ea typeface="Consolas"/>
                <a:cs typeface="Consolas"/>
                <a:sym typeface="Consolas"/>
              </a:rPr>
              <a:t>type</a:t>
            </a:r>
            <a:r>
              <a:rPr b="0" lang="en-US" sz="1600">
                <a:solidFill>
                  <a:srgbClr val="D4D4D4"/>
                </a:solidFill>
                <a:latin typeface="Consolas"/>
                <a:ea typeface="Consolas"/>
                <a:cs typeface="Consolas"/>
                <a:sym typeface="Consolas"/>
              </a:rPr>
              <a:t>=</a:t>
            </a:r>
            <a:r>
              <a:rPr b="0" lang="en-US" sz="1600">
                <a:solidFill>
                  <a:srgbClr val="CE9178"/>
                </a:solidFill>
                <a:latin typeface="Consolas"/>
                <a:ea typeface="Consolas"/>
                <a:cs typeface="Consolas"/>
                <a:sym typeface="Consolas"/>
              </a:rPr>
              <a:t>"text"</a:t>
            </a:r>
            <a:r>
              <a:rPr b="0"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disabled</a:t>
            </a:r>
            <a:r>
              <a:rPr b="0" lang="en-US" sz="1600">
                <a:solidFill>
                  <a:srgbClr val="D4D4D4"/>
                </a:solidFill>
                <a:latin typeface="Consolas"/>
                <a:ea typeface="Consolas"/>
                <a:cs typeface="Consolas"/>
                <a:sym typeface="Consolas"/>
              </a:rPr>
              <a:t> </a:t>
            </a:r>
            <a:r>
              <a:rPr b="0"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None/>
            </a:pPr>
            <a:r>
              <a:t/>
            </a:r>
            <a:endParaRPr b="0" sz="1600">
              <a:solidFill>
                <a:srgbClr val="808080"/>
              </a:solidFill>
              <a:latin typeface="Consolas"/>
              <a:ea typeface="Consolas"/>
              <a:cs typeface="Consolas"/>
              <a:sym typeface="Consolas"/>
            </a:endParaRPr>
          </a:p>
          <a:p>
            <a:pPr indent="0" lvl="0" marL="0" marR="0" rtl="0" algn="l">
              <a:spcBef>
                <a:spcPts val="0"/>
              </a:spcBef>
              <a:spcAft>
                <a:spcPts val="0"/>
              </a:spcAft>
              <a:buNone/>
            </a:pPr>
            <a:r>
              <a:t/>
            </a:r>
            <a:endParaRPr b="0" sz="1600">
              <a:solidFill>
                <a:srgbClr val="808080"/>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9"/>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HTML BASICS - SPECIFIC SYMBOLS</a:t>
            </a:r>
            <a:endParaRPr/>
          </a:p>
        </p:txBody>
      </p:sp>
      <p:graphicFrame>
        <p:nvGraphicFramePr>
          <p:cNvPr id="348" name="Google Shape;348;p19"/>
          <p:cNvGraphicFramePr/>
          <p:nvPr/>
        </p:nvGraphicFramePr>
        <p:xfrm>
          <a:off x="1956000" y="1753548"/>
          <a:ext cx="3000000" cy="3000000"/>
        </p:xfrm>
        <a:graphic>
          <a:graphicData uri="http://schemas.openxmlformats.org/drawingml/2006/table">
            <a:tbl>
              <a:tblPr firstRow="1">
                <a:noFill/>
                <a:tableStyleId>{F0AB2ED6-9BEB-42B7-880C-FA82943F82B6}</a:tableStyleId>
              </a:tblPr>
              <a:tblGrid>
                <a:gridCol w="1252500"/>
                <a:gridCol w="3712350"/>
                <a:gridCol w="1741975"/>
                <a:gridCol w="1573175"/>
              </a:tblGrid>
              <a:tr h="262175">
                <a:tc>
                  <a:txBody>
                    <a:bodyPr/>
                    <a:lstStyle/>
                    <a:p>
                      <a:pPr indent="0" lvl="0" marL="0" marR="0" rtl="0" algn="ctr">
                        <a:spcBef>
                          <a:spcPts val="0"/>
                        </a:spcBef>
                        <a:spcAft>
                          <a:spcPts val="0"/>
                        </a:spcAft>
                        <a:buNone/>
                      </a:pPr>
                      <a:r>
                        <a:rPr b="1" lang="en-US" sz="1400" u="none" cap="none" strike="noStrike"/>
                        <a:t>Result</a:t>
                      </a:r>
                      <a:endParaRPr/>
                    </a:p>
                  </a:txBody>
                  <a:tcPr marT="25400" marB="25400" marR="25400" marL="50800" anchor="ctr"/>
                </a:tc>
                <a:tc>
                  <a:txBody>
                    <a:bodyPr/>
                    <a:lstStyle/>
                    <a:p>
                      <a:pPr indent="0" lvl="0" marL="108000" marR="0" rtl="0" algn="l">
                        <a:spcBef>
                          <a:spcPts val="0"/>
                        </a:spcBef>
                        <a:spcAft>
                          <a:spcPts val="0"/>
                        </a:spcAft>
                        <a:buNone/>
                      </a:pPr>
                      <a:r>
                        <a:rPr b="1" lang="en-US" sz="1400" u="none" cap="none" strike="noStrike"/>
                        <a:t>Description</a:t>
                      </a:r>
                      <a:endParaRPr/>
                    </a:p>
                  </a:txBody>
                  <a:tcPr marT="25400" marB="25400" marR="25400" marL="25400" anchor="ctr"/>
                </a:tc>
                <a:tc>
                  <a:txBody>
                    <a:bodyPr/>
                    <a:lstStyle/>
                    <a:p>
                      <a:pPr indent="0" lvl="0" marL="0" marR="0" rtl="0" algn="ctr">
                        <a:spcBef>
                          <a:spcPts val="0"/>
                        </a:spcBef>
                        <a:spcAft>
                          <a:spcPts val="0"/>
                        </a:spcAft>
                        <a:buNone/>
                      </a:pPr>
                      <a:r>
                        <a:rPr b="1" lang="en-US" sz="1400" u="none" cap="none" strike="noStrike"/>
                        <a:t>Entity Name</a:t>
                      </a:r>
                      <a:endParaRPr/>
                    </a:p>
                  </a:txBody>
                  <a:tcPr marT="25400" marB="25400" marR="25400" marL="25400" anchor="ctr"/>
                </a:tc>
                <a:tc>
                  <a:txBody>
                    <a:bodyPr/>
                    <a:lstStyle/>
                    <a:p>
                      <a:pPr indent="0" lvl="0" marL="0" marR="0" rtl="0" algn="ctr">
                        <a:spcBef>
                          <a:spcPts val="0"/>
                        </a:spcBef>
                        <a:spcAft>
                          <a:spcPts val="0"/>
                        </a:spcAft>
                        <a:buNone/>
                      </a:pPr>
                      <a:r>
                        <a:rPr b="1" lang="en-US" sz="1400" u="none" cap="none" strike="noStrike"/>
                        <a:t>Entity Number</a:t>
                      </a:r>
                      <a:endParaRPr/>
                    </a:p>
                  </a:txBody>
                  <a:tcPr marT="25400" marB="25400" marR="25400" marL="25400" anchor="ctr"/>
                </a:tc>
              </a:tr>
              <a:tr h="395150">
                <a:tc>
                  <a:txBody>
                    <a:bodyPr/>
                    <a:lstStyle/>
                    <a:p>
                      <a:pPr indent="0" lvl="0" marL="0" marR="0" rtl="0" algn="ctr">
                        <a:spcBef>
                          <a:spcPts val="0"/>
                        </a:spcBef>
                        <a:spcAft>
                          <a:spcPts val="0"/>
                        </a:spcAft>
                        <a:buNone/>
                      </a:pPr>
                      <a:r>
                        <a:rPr lang="en-US" sz="1600" u="none" cap="none" strike="noStrike"/>
                        <a:t> </a:t>
                      </a:r>
                      <a:endParaRPr sz="1600" u="none" cap="none" strike="noStrike"/>
                    </a:p>
                  </a:txBody>
                  <a:tcPr marT="5300" marB="5300" marR="5300" marL="5300" anchor="ctr"/>
                </a:tc>
                <a:tc>
                  <a:txBody>
                    <a:bodyPr/>
                    <a:lstStyle/>
                    <a:p>
                      <a:pPr indent="0" lvl="0" marL="108000" marR="0" rtl="0" algn="l">
                        <a:spcBef>
                          <a:spcPts val="0"/>
                        </a:spcBef>
                        <a:spcAft>
                          <a:spcPts val="0"/>
                        </a:spcAft>
                        <a:buNone/>
                      </a:pPr>
                      <a:r>
                        <a:rPr lang="en-US" sz="1600" u="none" cap="none" strike="noStrike"/>
                        <a:t>non-breaking space</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&amp;nbsp;</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&amp;#160;</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&lt;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less than</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&amp;lt;</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&amp;#60;</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&gt;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greater than</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&amp;gt;</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&amp;#62;</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&amp;</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ampersand</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&amp;amp;</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&amp;#38;</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double quotation mark</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&amp;quot;</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&amp;#34;</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single quotation mark (apostrophe)</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&amp;apos;</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&amp;#39;</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cent</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&amp;cent;</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&amp;#162;</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pound</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&amp;pound;</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&amp;#163;</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yen</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&amp;yen;</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&amp;#165;</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euro</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&amp;euro;</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&amp;#8364;</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copyright</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&amp;copy;</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&amp;#169;</a:t>
                      </a:r>
                      <a:endParaRPr/>
                    </a:p>
                  </a:txBody>
                  <a:tcPr marT="5300" marB="5300" marR="5300" marL="5300" anchor="ctr"/>
                </a:tc>
              </a:tr>
              <a:tr h="395150">
                <a:tc>
                  <a:txBody>
                    <a:bodyPr/>
                    <a:lstStyle/>
                    <a:p>
                      <a:pPr indent="0" lvl="0" marL="0" marR="0" rtl="0" algn="ctr">
                        <a:spcBef>
                          <a:spcPts val="0"/>
                        </a:spcBef>
                        <a:spcAft>
                          <a:spcPts val="0"/>
                        </a:spcAft>
                        <a:buNone/>
                      </a:pPr>
                      <a:r>
                        <a:rPr lang="en-US" sz="1600" u="none" cap="none" strike="noStrike"/>
                        <a:t>®</a:t>
                      </a:r>
                      <a:endParaRPr/>
                    </a:p>
                  </a:txBody>
                  <a:tcPr marT="5300" marB="5300" marR="5300" marL="10600" anchor="ctr"/>
                </a:tc>
                <a:tc>
                  <a:txBody>
                    <a:bodyPr/>
                    <a:lstStyle/>
                    <a:p>
                      <a:pPr indent="0" lvl="0" marL="108000" marR="0" rtl="0" algn="l">
                        <a:spcBef>
                          <a:spcPts val="0"/>
                        </a:spcBef>
                        <a:spcAft>
                          <a:spcPts val="0"/>
                        </a:spcAft>
                        <a:buNone/>
                      </a:pPr>
                      <a:r>
                        <a:rPr lang="en-US" sz="1600" u="none" cap="none" strike="noStrike"/>
                        <a:t>registered trademark</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&amp;reg;</a:t>
                      </a:r>
                      <a:endParaRPr/>
                    </a:p>
                  </a:txBody>
                  <a:tcPr marT="5300" marB="5300" marR="5300" marL="5300" anchor="ctr"/>
                </a:tc>
                <a:tc>
                  <a:txBody>
                    <a:bodyPr/>
                    <a:lstStyle/>
                    <a:p>
                      <a:pPr indent="0" lvl="0" marL="0" marR="0" rtl="0" algn="ctr">
                        <a:spcBef>
                          <a:spcPts val="0"/>
                        </a:spcBef>
                        <a:spcAft>
                          <a:spcPts val="0"/>
                        </a:spcAft>
                        <a:buNone/>
                      </a:pPr>
                      <a:r>
                        <a:rPr lang="en-US" sz="1600" u="none" cap="none" strike="noStrike"/>
                        <a:t>&amp;#174;</a:t>
                      </a:r>
                      <a:endParaRPr/>
                    </a:p>
                  </a:txBody>
                  <a:tcPr marT="5300" marB="5300" marR="5300" marL="53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INTERNET VS WORLD WIDE WEB (WEB)</a:t>
            </a:r>
            <a:endParaRPr/>
          </a:p>
        </p:txBody>
      </p:sp>
      <p:sp>
        <p:nvSpPr>
          <p:cNvPr id="172" name="Google Shape;172;p2"/>
          <p:cNvSpPr txBox="1"/>
          <p:nvPr>
            <p:ph idx="1" type="body"/>
          </p:nvPr>
        </p:nvSpPr>
        <p:spPr>
          <a:xfrm>
            <a:off x="8484042" y="2010335"/>
            <a:ext cx="3466768" cy="450973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b="1" lang="en-US"/>
              <a:t>Internet</a:t>
            </a:r>
            <a:endParaRPr/>
          </a:p>
          <a:p>
            <a:pPr indent="-285750" lvl="0" marL="285750" rtl="0" algn="l">
              <a:spcBef>
                <a:spcPts val="1000"/>
              </a:spcBef>
              <a:spcAft>
                <a:spcPts val="0"/>
              </a:spcAft>
              <a:buSzPts val="1800"/>
              <a:buChar char="•"/>
            </a:pPr>
            <a:r>
              <a:rPr lang="en-US"/>
              <a:t>Connects computer.</a:t>
            </a:r>
            <a:endParaRPr/>
          </a:p>
          <a:p>
            <a:pPr indent="-285750" lvl="0" marL="285750" rtl="0" algn="l">
              <a:spcBef>
                <a:spcPts val="1000"/>
              </a:spcBef>
              <a:spcAft>
                <a:spcPts val="0"/>
              </a:spcAft>
              <a:buSzPts val="1800"/>
              <a:buChar char="•"/>
            </a:pPr>
            <a:r>
              <a:rPr lang="en-US"/>
              <a:t>Network cable, and routers around the world</a:t>
            </a:r>
            <a:endParaRPr/>
          </a:p>
          <a:p>
            <a:pPr indent="-171450" lvl="0" marL="285750" rtl="0" algn="l">
              <a:spcBef>
                <a:spcPts val="1000"/>
              </a:spcBef>
              <a:spcAft>
                <a:spcPts val="0"/>
              </a:spcAft>
              <a:buSzPts val="1800"/>
              <a:buNone/>
            </a:pPr>
            <a:r>
              <a:t/>
            </a:r>
            <a:endParaRPr/>
          </a:p>
          <a:p>
            <a:pPr indent="0" lvl="0" marL="0" rtl="0" algn="l">
              <a:spcBef>
                <a:spcPts val="1000"/>
              </a:spcBef>
              <a:spcAft>
                <a:spcPts val="0"/>
              </a:spcAft>
              <a:buSzPts val="1800"/>
              <a:buNone/>
            </a:pPr>
            <a:r>
              <a:rPr b="1" lang="en-US"/>
              <a:t>World Wide Web</a:t>
            </a:r>
            <a:endParaRPr/>
          </a:p>
          <a:p>
            <a:pPr indent="-285750" lvl="0" marL="285750" rtl="0" algn="l">
              <a:spcBef>
                <a:spcPts val="1000"/>
              </a:spcBef>
              <a:spcAft>
                <a:spcPts val="0"/>
              </a:spcAft>
              <a:buSzPts val="1800"/>
              <a:buChar char="•"/>
            </a:pPr>
            <a:r>
              <a:rPr lang="en-US"/>
              <a:t>Connects people to computer</a:t>
            </a:r>
            <a:endParaRPr/>
          </a:p>
          <a:p>
            <a:pPr indent="-285750" lvl="0" marL="285750" rtl="0" algn="l">
              <a:spcBef>
                <a:spcPts val="1000"/>
              </a:spcBef>
              <a:spcAft>
                <a:spcPts val="0"/>
              </a:spcAft>
              <a:buSzPts val="1800"/>
              <a:buChar char="•"/>
            </a:pPr>
            <a:r>
              <a:rPr lang="en-US"/>
              <a:t>Users URLs</a:t>
            </a:r>
            <a:endParaRPr/>
          </a:p>
          <a:p>
            <a:pPr indent="-285750" lvl="0" marL="285750" rtl="0" algn="l">
              <a:spcBef>
                <a:spcPts val="1000"/>
              </a:spcBef>
              <a:spcAft>
                <a:spcPts val="0"/>
              </a:spcAft>
              <a:buSzPts val="1800"/>
              <a:buChar char="•"/>
            </a:pPr>
            <a:r>
              <a:rPr lang="en-US"/>
              <a:t>Uses software to connect client to services/servers</a:t>
            </a:r>
            <a:endParaRPr/>
          </a:p>
          <a:p>
            <a:pPr indent="-171450" lvl="0" marL="285750" rtl="0" algn="l">
              <a:spcBef>
                <a:spcPts val="1000"/>
              </a:spcBef>
              <a:spcAft>
                <a:spcPts val="0"/>
              </a:spcAft>
              <a:buSzPts val="1800"/>
              <a:buNone/>
            </a:pPr>
            <a:r>
              <a:t/>
            </a:r>
            <a:endParaRPr/>
          </a:p>
        </p:txBody>
      </p:sp>
      <p:grpSp>
        <p:nvGrpSpPr>
          <p:cNvPr id="173" name="Google Shape;173;p2"/>
          <p:cNvGrpSpPr/>
          <p:nvPr/>
        </p:nvGrpSpPr>
        <p:grpSpPr>
          <a:xfrm>
            <a:off x="374872" y="2010335"/>
            <a:ext cx="7942192" cy="4509735"/>
            <a:chOff x="1376736" y="1644575"/>
            <a:chExt cx="7474449" cy="4202625"/>
          </a:xfrm>
        </p:grpSpPr>
        <p:pic>
          <p:nvPicPr>
            <p:cNvPr id="174" name="Google Shape;174;p2"/>
            <p:cNvPicPr preferRelativeResize="0"/>
            <p:nvPr/>
          </p:nvPicPr>
          <p:blipFill rotWithShape="1">
            <a:blip r:embed="rId3">
              <a:alphaModFix/>
            </a:blip>
            <a:srcRect b="0" l="0" r="0" t="0"/>
            <a:stretch/>
          </p:blipFill>
          <p:spPr>
            <a:xfrm>
              <a:off x="1376736" y="1644575"/>
              <a:ext cx="7474449" cy="4202625"/>
            </a:xfrm>
            <a:prstGeom prst="rect">
              <a:avLst/>
            </a:prstGeom>
            <a:noFill/>
            <a:ln>
              <a:noFill/>
            </a:ln>
          </p:spPr>
        </p:pic>
        <p:sp>
          <p:nvSpPr>
            <p:cNvPr id="175" name="Google Shape;175;p2"/>
            <p:cNvSpPr txBox="1"/>
            <p:nvPr/>
          </p:nvSpPr>
          <p:spPr>
            <a:xfrm>
              <a:off x="2304417" y="1832705"/>
              <a:ext cx="21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Connecting Computers</a:t>
              </a:r>
              <a:endParaRPr b="0" i="0" sz="1400" u="none" cap="none" strike="noStrike">
                <a:solidFill>
                  <a:schemeClr val="lt1"/>
                </a:solidFill>
                <a:latin typeface="Arial"/>
                <a:ea typeface="Arial"/>
                <a:cs typeface="Arial"/>
                <a:sym typeface="Arial"/>
              </a:endParaRPr>
            </a:p>
          </p:txBody>
        </p:sp>
        <p:sp>
          <p:nvSpPr>
            <p:cNvPr id="176" name="Google Shape;176;p2"/>
            <p:cNvSpPr txBox="1"/>
            <p:nvPr/>
          </p:nvSpPr>
          <p:spPr>
            <a:xfrm>
              <a:off x="5957948" y="1929705"/>
              <a:ext cx="21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Connecting People</a:t>
              </a:r>
              <a:endParaRPr b="0" i="0" sz="1400" u="none" cap="none" strike="noStrike">
                <a:solidFill>
                  <a:schemeClr val="lt1"/>
                </a:solidFill>
                <a:latin typeface="Arial"/>
                <a:ea typeface="Arial"/>
                <a:cs typeface="Arial"/>
                <a:sym typeface="Arial"/>
              </a:endParaRPr>
            </a:p>
          </p:txBody>
        </p:sp>
        <p:sp>
          <p:nvSpPr>
            <p:cNvPr id="177" name="Google Shape;177;p2"/>
            <p:cNvSpPr txBox="1"/>
            <p:nvPr/>
          </p:nvSpPr>
          <p:spPr>
            <a:xfrm>
              <a:off x="2890953" y="5205673"/>
              <a:ext cx="104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Hardware</a:t>
              </a:r>
              <a:endParaRPr b="0" i="0" sz="1400" u="none" cap="none" strike="noStrike">
                <a:solidFill>
                  <a:schemeClr val="lt1"/>
                </a:solidFill>
                <a:latin typeface="Arial"/>
                <a:ea typeface="Arial"/>
                <a:cs typeface="Arial"/>
                <a:sym typeface="Arial"/>
              </a:endParaRPr>
            </a:p>
          </p:txBody>
        </p:sp>
        <p:sp>
          <p:nvSpPr>
            <p:cNvPr id="178" name="Google Shape;178;p2"/>
            <p:cNvSpPr txBox="1"/>
            <p:nvPr/>
          </p:nvSpPr>
          <p:spPr>
            <a:xfrm>
              <a:off x="6666292" y="5226596"/>
              <a:ext cx="108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Software</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0"/>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CLASS WORK</a:t>
            </a:r>
            <a:endParaRPr/>
          </a:p>
        </p:txBody>
      </p:sp>
      <p:sp>
        <p:nvSpPr>
          <p:cNvPr id="354" name="Google Shape;354;p20"/>
          <p:cNvSpPr txBox="1"/>
          <p:nvPr>
            <p:ph idx="1" type="body"/>
          </p:nvPr>
        </p:nvSpPr>
        <p:spPr>
          <a:xfrm>
            <a:off x="685801" y="1686187"/>
            <a:ext cx="10131425" cy="4924338"/>
          </a:xfrm>
          <a:prstGeom prst="rect">
            <a:avLst/>
          </a:prstGeom>
          <a:noFill/>
          <a:ln>
            <a:noFill/>
          </a:ln>
        </p:spPr>
        <p:txBody>
          <a:bodyPr anchorCtr="0" anchor="ctr" bIns="45700" lIns="91425" spcFirstLastPara="1" rIns="91425" wrap="square" tIns="45700">
            <a:normAutofit fontScale="92500" lnSpcReduction="10000"/>
          </a:bodyPr>
          <a:lstStyle/>
          <a:p>
            <a:pPr indent="-342900" lvl="0" marL="342900" rtl="0" algn="l">
              <a:spcBef>
                <a:spcPts val="0"/>
              </a:spcBef>
              <a:spcAft>
                <a:spcPts val="0"/>
              </a:spcAft>
              <a:buSzPct val="100000"/>
              <a:buFont typeface="Calibri"/>
              <a:buAutoNum type="arabicPeriod"/>
            </a:pPr>
            <a:r>
              <a:rPr lang="en-US"/>
              <a:t>Create a paragraph with text of your choice.</a:t>
            </a:r>
            <a:endParaRPr/>
          </a:p>
          <a:p>
            <a:pPr indent="-342900" lvl="1" marL="800100" rtl="0" algn="l">
              <a:spcBef>
                <a:spcPts val="1000"/>
              </a:spcBef>
              <a:spcAft>
                <a:spcPts val="0"/>
              </a:spcAft>
              <a:buSzPct val="90000"/>
              <a:buFont typeface="Calibri"/>
              <a:buAutoNum type="alphaUcPeriod"/>
            </a:pPr>
            <a:r>
              <a:rPr lang="en-US"/>
              <a:t>Add a "tooltip" to the paragraph with the text "This is a tooltip".</a:t>
            </a:r>
            <a:endParaRPr/>
          </a:p>
          <a:p>
            <a:pPr indent="-342900" lvl="1" marL="800100" rtl="0" algn="l">
              <a:spcBef>
                <a:spcPts val="1000"/>
              </a:spcBef>
              <a:spcAft>
                <a:spcPts val="0"/>
              </a:spcAft>
              <a:buSzPct val="90000"/>
              <a:buFont typeface="Calibri"/>
              <a:buAutoNum type="alphaUcPeriod"/>
            </a:pPr>
            <a:r>
              <a:rPr lang="en-US"/>
              <a:t>Style sone of the text using of any 3 tags of these tags - bold, italics, strikethrough, underline</a:t>
            </a:r>
            <a:endParaRPr/>
          </a:p>
          <a:p>
            <a:pPr indent="-248919" lvl="1" marL="800100" rtl="0" algn="l">
              <a:spcBef>
                <a:spcPts val="1000"/>
              </a:spcBef>
              <a:spcAft>
                <a:spcPts val="0"/>
              </a:spcAft>
              <a:buSzPct val="100000"/>
              <a:buFont typeface="Calibri"/>
              <a:buNone/>
            </a:pPr>
            <a:r>
              <a:t/>
            </a:r>
            <a:endParaRPr/>
          </a:p>
          <a:p>
            <a:pPr indent="-342900" lvl="0" marL="342900" rtl="0" algn="l">
              <a:spcBef>
                <a:spcPts val="1000"/>
              </a:spcBef>
              <a:spcAft>
                <a:spcPts val="0"/>
              </a:spcAft>
              <a:buSzPct val="100000"/>
              <a:buFont typeface="Calibri"/>
              <a:buAutoNum type="arabicPeriod"/>
            </a:pPr>
            <a:r>
              <a:rPr lang="en-US"/>
              <a:t>Create two lists - ordered and unordered with items of your choice</a:t>
            </a:r>
            <a:endParaRPr/>
          </a:p>
          <a:p>
            <a:pPr indent="-237172" lvl="0" marL="342900" rtl="0" algn="l">
              <a:spcBef>
                <a:spcPts val="1000"/>
              </a:spcBef>
              <a:spcAft>
                <a:spcPts val="0"/>
              </a:spcAft>
              <a:buSzPct val="100000"/>
              <a:buFont typeface="Calibri"/>
              <a:buNone/>
            </a:pPr>
            <a:r>
              <a:t/>
            </a:r>
            <a:endParaRPr/>
          </a:p>
          <a:p>
            <a:pPr indent="-342900" lvl="0" marL="342900" rtl="0" algn="l">
              <a:spcBef>
                <a:spcPts val="1000"/>
              </a:spcBef>
              <a:spcAft>
                <a:spcPts val="0"/>
              </a:spcAft>
              <a:buSzPct val="100000"/>
              <a:buFont typeface="Calibri"/>
              <a:buAutoNum type="arabicPeriod"/>
            </a:pPr>
            <a:r>
              <a:rPr lang="en-US"/>
              <a:t>Insert an image in the HTML page and add a alternative text message for image. </a:t>
            </a:r>
            <a:endParaRPr/>
          </a:p>
          <a:p>
            <a:pPr indent="-237172" lvl="0" marL="342900" rtl="0" algn="l">
              <a:spcBef>
                <a:spcPts val="1000"/>
              </a:spcBef>
              <a:spcAft>
                <a:spcPts val="0"/>
              </a:spcAft>
              <a:buSzPct val="100000"/>
              <a:buFont typeface="Calibri"/>
              <a:buNone/>
            </a:pPr>
            <a:r>
              <a:t/>
            </a:r>
            <a:endParaRPr/>
          </a:p>
          <a:p>
            <a:pPr indent="-342900" lvl="0" marL="342900" rtl="0" algn="l">
              <a:spcBef>
                <a:spcPts val="1000"/>
              </a:spcBef>
              <a:spcAft>
                <a:spcPts val="0"/>
              </a:spcAft>
              <a:buSzPct val="100000"/>
              <a:buFont typeface="Calibri"/>
              <a:buAutoNum type="arabicPeriod"/>
            </a:pPr>
            <a:r>
              <a:rPr lang="en-US"/>
              <a:t>Use an anchor tag to open the image in new window.</a:t>
            </a:r>
            <a:endParaRPr/>
          </a:p>
          <a:p>
            <a:pPr indent="-237172" lvl="0" marL="342900" rtl="0" algn="l">
              <a:spcBef>
                <a:spcPts val="1000"/>
              </a:spcBef>
              <a:spcAft>
                <a:spcPts val="0"/>
              </a:spcAft>
              <a:buSzPct val="100000"/>
              <a:buFont typeface="Calibri"/>
              <a:buNone/>
            </a:pPr>
            <a:r>
              <a:t/>
            </a:r>
            <a:endParaRPr/>
          </a:p>
          <a:p>
            <a:pPr indent="-342900" lvl="0" marL="342900" rtl="0" algn="l">
              <a:spcBef>
                <a:spcPts val="1000"/>
              </a:spcBef>
              <a:spcAft>
                <a:spcPts val="0"/>
              </a:spcAft>
              <a:buSzPct val="100000"/>
              <a:buFont typeface="Calibri"/>
              <a:buAutoNum type="arabicPeriod"/>
            </a:pPr>
            <a:r>
              <a:rPr lang="en-US"/>
              <a:t>Make use of any 3 special characters</a:t>
            </a:r>
            <a:endParaRPr/>
          </a:p>
          <a:p>
            <a:pPr indent="0" lvl="1" marL="457200" rtl="0" algn="l">
              <a:spcBef>
                <a:spcPts val="1000"/>
              </a:spcBef>
              <a:spcAft>
                <a:spcPts val="0"/>
              </a:spcAft>
              <a:buSzPct val="100000"/>
              <a:buNone/>
            </a:pPr>
            <a:r>
              <a:t/>
            </a:r>
            <a:endParaRPr/>
          </a:p>
          <a:p>
            <a:pPr indent="-342900" lvl="0" marL="342900" rtl="0" algn="l">
              <a:spcBef>
                <a:spcPts val="1000"/>
              </a:spcBef>
              <a:spcAft>
                <a:spcPts val="0"/>
              </a:spcAft>
              <a:buSzPct val="100000"/>
              <a:buFont typeface="Calibri"/>
              <a:buAutoNum type="arabicPeriod"/>
            </a:pPr>
            <a:r>
              <a:rPr lang="en-US"/>
              <a:t>Create a table with 3 columns and four rows</a:t>
            </a:r>
            <a:endParaRPr/>
          </a:p>
          <a:p>
            <a:pPr indent="-342900" lvl="1" marL="800100" rtl="0" algn="l">
              <a:spcBef>
                <a:spcPts val="1000"/>
              </a:spcBef>
              <a:spcAft>
                <a:spcPts val="0"/>
              </a:spcAft>
              <a:buSzPct val="90000"/>
              <a:buFont typeface="Calibri"/>
              <a:buAutoNum type="alphaUcPeriod"/>
            </a:pPr>
            <a:r>
              <a:rPr lang="en-US"/>
              <a:t>Use proper header for the columns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1"/>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USEFUL RESOURCES</a:t>
            </a:r>
            <a:endParaRPr/>
          </a:p>
        </p:txBody>
      </p:sp>
      <p:sp>
        <p:nvSpPr>
          <p:cNvPr id="360" name="Google Shape;360;p21"/>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800"/>
              <a:buChar char="•"/>
            </a:pPr>
            <a:r>
              <a:rPr lang="en-US"/>
              <a:t>Validator - </a:t>
            </a:r>
            <a:r>
              <a:rPr lang="en-US" u="sng">
                <a:solidFill>
                  <a:schemeClr val="hlink"/>
                </a:solidFill>
                <a:hlinkClick r:id="rId3"/>
              </a:rPr>
              <a:t>https://validator.w3.org/#validate_by_input</a:t>
            </a:r>
            <a:endParaRPr/>
          </a:p>
          <a:p>
            <a:pPr indent="-285750" lvl="0" marL="285750" rtl="0" algn="l">
              <a:spcBef>
                <a:spcPts val="1000"/>
              </a:spcBef>
              <a:spcAft>
                <a:spcPts val="0"/>
              </a:spcAft>
              <a:buSzPts val="1800"/>
              <a:buChar char="•"/>
            </a:pPr>
            <a:r>
              <a:rPr lang="en-US"/>
              <a:t>W3Schools - </a:t>
            </a:r>
            <a:r>
              <a:rPr lang="en-US" u="sng">
                <a:solidFill>
                  <a:schemeClr val="hlink"/>
                </a:solidFill>
                <a:hlinkClick r:id="rId4"/>
              </a:rPr>
              <a:t>https://www.w3schools.com/html/</a:t>
            </a:r>
            <a:endParaRPr/>
          </a:p>
          <a:p>
            <a:pPr indent="-285750" lvl="0" marL="285750" rtl="0" algn="l">
              <a:spcBef>
                <a:spcPts val="1000"/>
              </a:spcBef>
              <a:spcAft>
                <a:spcPts val="0"/>
              </a:spcAft>
              <a:buSzPts val="1800"/>
              <a:buChar char="•"/>
            </a:pPr>
            <a:r>
              <a:rPr lang="en-US"/>
              <a:t>Tables - </a:t>
            </a:r>
            <a:r>
              <a:rPr lang="en-US" u="sng">
                <a:solidFill>
                  <a:schemeClr val="hlink"/>
                </a:solidFill>
                <a:hlinkClick r:id="rId5"/>
              </a:rPr>
              <a:t>https://www.w3schools.com/html/html_tables.asp</a:t>
            </a:r>
            <a:endParaRPr/>
          </a:p>
          <a:p>
            <a:pPr indent="-285750" lvl="0" marL="285750" rtl="0" algn="l">
              <a:spcBef>
                <a:spcPts val="1000"/>
              </a:spcBef>
              <a:spcAft>
                <a:spcPts val="0"/>
              </a:spcAft>
              <a:buSzPts val="1800"/>
              <a:buChar char="•"/>
            </a:pPr>
            <a:r>
              <a:rPr lang="en-US"/>
              <a:t>Lists - </a:t>
            </a:r>
            <a:r>
              <a:rPr lang="en-US" u="sng">
                <a:solidFill>
                  <a:schemeClr val="hlink"/>
                </a:solidFill>
                <a:hlinkClick r:id="rId6"/>
              </a:rPr>
              <a:t>https://www.w3schools.com/html/html_lists.asp</a:t>
            </a:r>
            <a:endParaRPr/>
          </a:p>
          <a:p>
            <a:pPr indent="0" lvl="0" marL="0" rtl="0" algn="l">
              <a:spcBef>
                <a:spcPts val="1000"/>
              </a:spcBef>
              <a:spcAft>
                <a:spcPts val="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WEB DEVELOPMENT ARCHITECTURE – FULL STACK</a:t>
            </a:r>
            <a:br>
              <a:rPr lang="en-US"/>
            </a:br>
            <a:endParaRPr/>
          </a:p>
        </p:txBody>
      </p:sp>
      <p:grpSp>
        <p:nvGrpSpPr>
          <p:cNvPr id="184" name="Google Shape;184;p3"/>
          <p:cNvGrpSpPr/>
          <p:nvPr/>
        </p:nvGrpSpPr>
        <p:grpSpPr>
          <a:xfrm>
            <a:off x="685799" y="1603064"/>
            <a:ext cx="10724323" cy="5254937"/>
            <a:chOff x="-1" y="2140230"/>
            <a:chExt cx="10693402" cy="5196689"/>
          </a:xfrm>
        </p:grpSpPr>
        <p:grpSp>
          <p:nvGrpSpPr>
            <p:cNvPr id="185" name="Google Shape;185;p3"/>
            <p:cNvGrpSpPr/>
            <p:nvPr/>
          </p:nvGrpSpPr>
          <p:grpSpPr>
            <a:xfrm>
              <a:off x="-1" y="2140230"/>
              <a:ext cx="10693402" cy="5196689"/>
              <a:chOff x="-1" y="2140230"/>
              <a:chExt cx="10693402" cy="5196689"/>
            </a:xfrm>
          </p:grpSpPr>
          <p:grpSp>
            <p:nvGrpSpPr>
              <p:cNvPr id="186" name="Google Shape;186;p3"/>
              <p:cNvGrpSpPr/>
              <p:nvPr/>
            </p:nvGrpSpPr>
            <p:grpSpPr>
              <a:xfrm>
                <a:off x="-1" y="2140230"/>
                <a:ext cx="10693402" cy="5196689"/>
                <a:chOff x="-1" y="2140230"/>
                <a:chExt cx="10693402" cy="5196689"/>
              </a:xfrm>
            </p:grpSpPr>
            <p:grpSp>
              <p:nvGrpSpPr>
                <p:cNvPr id="187" name="Google Shape;187;p3"/>
                <p:cNvGrpSpPr/>
                <p:nvPr/>
              </p:nvGrpSpPr>
              <p:grpSpPr>
                <a:xfrm>
                  <a:off x="-1" y="2140230"/>
                  <a:ext cx="10693398" cy="3486584"/>
                  <a:chOff x="-1" y="3492139"/>
                  <a:chExt cx="10693398" cy="3486584"/>
                </a:xfrm>
              </p:grpSpPr>
              <p:pic>
                <p:nvPicPr>
                  <p:cNvPr id="188" name="Google Shape;188;p3"/>
                  <p:cNvPicPr preferRelativeResize="0"/>
                  <p:nvPr/>
                </p:nvPicPr>
                <p:blipFill rotWithShape="1">
                  <a:blip r:embed="rId3">
                    <a:alphaModFix/>
                  </a:blip>
                  <a:srcRect b="0" l="0" r="0" t="37444"/>
                  <a:stretch/>
                </p:blipFill>
                <p:spPr>
                  <a:xfrm>
                    <a:off x="-1" y="3492139"/>
                    <a:ext cx="10693398" cy="3486584"/>
                  </a:xfrm>
                  <a:prstGeom prst="rect">
                    <a:avLst/>
                  </a:prstGeom>
                  <a:noFill/>
                  <a:ln>
                    <a:noFill/>
                  </a:ln>
                </p:spPr>
              </p:pic>
              <p:sp>
                <p:nvSpPr>
                  <p:cNvPr id="189" name="Google Shape;189;p3"/>
                  <p:cNvSpPr txBox="1"/>
                  <p:nvPr/>
                </p:nvSpPr>
                <p:spPr>
                  <a:xfrm>
                    <a:off x="8656245" y="3832900"/>
                    <a:ext cx="1991872" cy="28050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Java</a:t>
                    </a:r>
                    <a:endParaRPr/>
                  </a:p>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ASP.net/C#</a:t>
                    </a:r>
                    <a:endParaRPr/>
                  </a:p>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JavaScript</a:t>
                    </a:r>
                    <a:endParaRPr/>
                  </a:p>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SQL</a:t>
                    </a:r>
                    <a:endParaRPr/>
                  </a:p>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PHP</a:t>
                    </a:r>
                    <a:endParaRPr b="1" i="0" sz="2400" u="none" cap="none" strike="noStrike">
                      <a:solidFill>
                        <a:schemeClr val="lt1"/>
                      </a:solidFill>
                      <a:latin typeface="Calibri"/>
                      <a:ea typeface="Calibri"/>
                      <a:cs typeface="Calibri"/>
                      <a:sym typeface="Calibri"/>
                    </a:endParaRPr>
                  </a:p>
                </p:txBody>
              </p:sp>
              <p:sp>
                <p:nvSpPr>
                  <p:cNvPr id="190" name="Google Shape;190;p3"/>
                  <p:cNvSpPr txBox="1"/>
                  <p:nvPr/>
                </p:nvSpPr>
                <p:spPr>
                  <a:xfrm>
                    <a:off x="45283" y="3941418"/>
                    <a:ext cx="1875034" cy="16970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JavaScript</a:t>
                    </a:r>
                    <a:endParaRPr/>
                  </a:p>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HTML</a:t>
                    </a:r>
                    <a:endParaRPr/>
                  </a:p>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CSS</a:t>
                    </a:r>
                    <a:endParaRPr/>
                  </a:p>
                </p:txBody>
              </p:sp>
            </p:grpSp>
            <p:pic>
              <p:nvPicPr>
                <p:cNvPr id="191" name="Google Shape;191;p3"/>
                <p:cNvPicPr preferRelativeResize="0"/>
                <p:nvPr/>
              </p:nvPicPr>
              <p:blipFill rotWithShape="1">
                <a:blip r:embed="rId3">
                  <a:alphaModFix/>
                </a:blip>
                <a:srcRect b="-53" l="80563" r="0" t="25437"/>
                <a:stretch/>
              </p:blipFill>
              <p:spPr>
                <a:xfrm flipH="1" rot="5400000">
                  <a:off x="1669897" y="3731032"/>
                  <a:ext cx="1935987" cy="5275784"/>
                </a:xfrm>
                <a:prstGeom prst="rect">
                  <a:avLst/>
                </a:prstGeom>
                <a:noFill/>
                <a:ln>
                  <a:noFill/>
                </a:ln>
              </p:spPr>
            </p:pic>
            <p:pic>
              <p:nvPicPr>
                <p:cNvPr id="192" name="Google Shape;192;p3"/>
                <p:cNvPicPr preferRelativeResize="0"/>
                <p:nvPr/>
              </p:nvPicPr>
              <p:blipFill rotWithShape="1">
                <a:blip r:embed="rId3">
                  <a:alphaModFix/>
                </a:blip>
                <a:srcRect b="-53" l="80563" r="0" t="25437"/>
                <a:stretch/>
              </p:blipFill>
              <p:spPr>
                <a:xfrm rot="-5400000">
                  <a:off x="6979962" y="3623480"/>
                  <a:ext cx="1930200" cy="5496678"/>
                </a:xfrm>
                <a:prstGeom prst="rect">
                  <a:avLst/>
                </a:prstGeom>
                <a:noFill/>
                <a:ln>
                  <a:noFill/>
                </a:ln>
              </p:spPr>
            </p:pic>
          </p:grpSp>
          <p:grpSp>
            <p:nvGrpSpPr>
              <p:cNvPr id="193" name="Google Shape;193;p3"/>
              <p:cNvGrpSpPr/>
              <p:nvPr/>
            </p:nvGrpSpPr>
            <p:grpSpPr>
              <a:xfrm>
                <a:off x="4101131" y="5332037"/>
                <a:ext cx="2186653" cy="1804458"/>
                <a:chOff x="4101131" y="5332037"/>
                <a:chExt cx="2186653" cy="1804458"/>
              </a:xfrm>
            </p:grpSpPr>
            <p:sp>
              <p:nvSpPr>
                <p:cNvPr id="194" name="Google Shape;194;p3"/>
                <p:cNvSpPr/>
                <p:nvPr/>
              </p:nvSpPr>
              <p:spPr>
                <a:xfrm>
                  <a:off x="4101131" y="6411202"/>
                  <a:ext cx="2182690" cy="725293"/>
                </a:xfrm>
                <a:prstGeom prst="can">
                  <a:avLst>
                    <a:gd fmla="val 25000" name="adj"/>
                  </a:avLst>
                </a:prstGeom>
                <a:solidFill>
                  <a:srgbClr val="7E9532"/>
                </a:solidFill>
                <a:ln cap="rnd"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5" name="Google Shape;195;p3"/>
                <p:cNvSpPr/>
                <p:nvPr/>
              </p:nvSpPr>
              <p:spPr>
                <a:xfrm>
                  <a:off x="4105094" y="5887949"/>
                  <a:ext cx="2182690" cy="725293"/>
                </a:xfrm>
                <a:prstGeom prst="can">
                  <a:avLst>
                    <a:gd fmla="val 25000" name="adj"/>
                  </a:avLst>
                </a:prstGeom>
                <a:solidFill>
                  <a:srgbClr val="7E9532"/>
                </a:solidFill>
                <a:ln cap="rnd"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6" name="Google Shape;196;p3"/>
                <p:cNvSpPr/>
                <p:nvPr/>
              </p:nvSpPr>
              <p:spPr>
                <a:xfrm>
                  <a:off x="4105094" y="5332037"/>
                  <a:ext cx="2182690" cy="725293"/>
                </a:xfrm>
                <a:prstGeom prst="can">
                  <a:avLst>
                    <a:gd fmla="val 25000" name="adj"/>
                  </a:avLst>
                </a:prstGeom>
                <a:solidFill>
                  <a:srgbClr val="7E9532"/>
                </a:solidFill>
                <a:ln cap="rnd"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97" name="Google Shape;197;p3"/>
            <p:cNvSpPr txBox="1"/>
            <p:nvPr/>
          </p:nvSpPr>
          <p:spPr>
            <a:xfrm>
              <a:off x="4166171" y="6082301"/>
              <a:ext cx="206510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DATABASE</a:t>
              </a:r>
              <a:endParaRPr b="1" i="0" sz="2800" u="none" cap="none" strike="noStrike">
                <a:solidFill>
                  <a:schemeClr val="lt1"/>
                </a:solidFill>
                <a:latin typeface="Calibri"/>
                <a:ea typeface="Calibri"/>
                <a:cs typeface="Calibri"/>
                <a:sym typeface="Calibri"/>
              </a:endParaRPr>
            </a:p>
          </p:txBody>
        </p:sp>
        <p:cxnSp>
          <p:nvCxnSpPr>
            <p:cNvPr id="198" name="Google Shape;198;p3"/>
            <p:cNvCxnSpPr/>
            <p:nvPr/>
          </p:nvCxnSpPr>
          <p:spPr>
            <a:xfrm rot="-5400000">
              <a:off x="6182473" y="5432462"/>
              <a:ext cx="1032554" cy="739739"/>
            </a:xfrm>
            <a:prstGeom prst="bentConnector3">
              <a:avLst>
                <a:gd fmla="val -50651" name="adj1"/>
              </a:avLst>
            </a:prstGeom>
            <a:noFill/>
            <a:ln cap="flat" cmpd="sng" w="57150">
              <a:solidFill>
                <a:srgbClr val="FFD447"/>
              </a:solidFill>
              <a:prstDash val="solid"/>
              <a:round/>
              <a:headEnd len="sm" w="sm" type="none"/>
              <a:tailEnd len="med" w="med" type="triangle"/>
            </a:ln>
          </p:spPr>
        </p:cxnSp>
        <p:cxnSp>
          <p:nvCxnSpPr>
            <p:cNvPr id="199" name="Google Shape;199;p3"/>
            <p:cNvCxnSpPr>
              <a:endCxn id="194" idx="4"/>
            </p:cNvCxnSpPr>
            <p:nvPr/>
          </p:nvCxnSpPr>
          <p:spPr>
            <a:xfrm rot="5400000">
              <a:off x="6217521" y="5352449"/>
              <a:ext cx="1487700" cy="1355100"/>
            </a:xfrm>
            <a:prstGeom prst="bentConnector2">
              <a:avLst/>
            </a:prstGeom>
            <a:noFill/>
            <a:ln cap="flat" cmpd="sng" w="57150">
              <a:solidFill>
                <a:srgbClr val="FFD447"/>
              </a:solidFill>
              <a:prstDash val="solid"/>
              <a:round/>
              <a:headEnd len="sm" w="sm" type="none"/>
              <a:tailEnd len="med" w="med" type="triangle"/>
            </a:ln>
          </p:spPr>
        </p:cxnSp>
        <p:sp>
          <p:nvSpPr>
            <p:cNvPr id="200" name="Google Shape;200;p3"/>
            <p:cNvSpPr txBox="1"/>
            <p:nvPr/>
          </p:nvSpPr>
          <p:spPr>
            <a:xfrm>
              <a:off x="2068163" y="5439427"/>
              <a:ext cx="1991872" cy="16970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SQL</a:t>
              </a:r>
              <a:endParaRPr b="1" i="0" sz="2400" u="none" cap="none" strike="noStrike">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JavaScript</a:t>
              </a:r>
              <a:endParaRPr/>
            </a:p>
            <a:p>
              <a:pPr indent="-285750" lvl="0" marL="285750" marR="0" rtl="0" algn="l">
                <a:lnSpc>
                  <a:spcPct val="150000"/>
                </a:lnSpc>
                <a:spcBef>
                  <a:spcPts val="0"/>
                </a:spcBef>
                <a:spcAft>
                  <a:spcPts val="0"/>
                </a:spcAft>
                <a:buClr>
                  <a:schemeClr val="lt1"/>
                </a:buClr>
                <a:buSzPts val="2400"/>
                <a:buFont typeface="Arial"/>
                <a:buChar char="•"/>
              </a:pPr>
              <a:r>
                <a:rPr b="1" i="0" lang="en-US" sz="2400" u="none" cap="none" strike="noStrike">
                  <a:solidFill>
                    <a:schemeClr val="lt1"/>
                  </a:solidFill>
                  <a:latin typeface="Calibri"/>
                  <a:ea typeface="Calibri"/>
                  <a:cs typeface="Calibri"/>
                  <a:sym typeface="Calibri"/>
                </a:rPr>
                <a:t>JSON</a:t>
              </a:r>
              <a:endParaRPr b="1" i="0" sz="2400" u="none" cap="none" strike="noStrike">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WEB DEVELOPMENT ARCHITECTURE – FULL STACK</a:t>
            </a:r>
            <a:endParaRPr/>
          </a:p>
        </p:txBody>
      </p:sp>
      <p:sp>
        <p:nvSpPr>
          <p:cNvPr id="206" name="Google Shape;206;p4"/>
          <p:cNvSpPr txBox="1"/>
          <p:nvPr>
            <p:ph idx="1" type="body"/>
          </p:nvPr>
        </p:nvSpPr>
        <p:spPr>
          <a:xfrm>
            <a:off x="685801" y="1685677"/>
            <a:ext cx="3679465" cy="517232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b="1" lang="en-US"/>
              <a:t>Frontend</a:t>
            </a:r>
            <a:endParaRPr/>
          </a:p>
          <a:p>
            <a:pPr indent="-285750" lvl="0" marL="285750" rtl="0" algn="l">
              <a:spcBef>
                <a:spcPts val="1000"/>
              </a:spcBef>
              <a:spcAft>
                <a:spcPts val="0"/>
              </a:spcAft>
              <a:buSzPts val="1800"/>
              <a:buChar char="•"/>
            </a:pPr>
            <a:r>
              <a:rPr lang="en-US"/>
              <a:t>User Interface</a:t>
            </a:r>
            <a:endParaRPr/>
          </a:p>
          <a:p>
            <a:pPr indent="-285750" lvl="0" marL="285750" rtl="0" algn="l">
              <a:spcBef>
                <a:spcPts val="1000"/>
              </a:spcBef>
              <a:spcAft>
                <a:spcPts val="0"/>
              </a:spcAft>
              <a:buSzPts val="1800"/>
              <a:buChar char="•"/>
            </a:pPr>
            <a:r>
              <a:rPr lang="en-US"/>
              <a:t>Allows Input of Data</a:t>
            </a:r>
            <a:endParaRPr/>
          </a:p>
          <a:p>
            <a:pPr indent="-285750" lvl="0" marL="285750" rtl="0" algn="l">
              <a:spcBef>
                <a:spcPts val="1000"/>
              </a:spcBef>
              <a:spcAft>
                <a:spcPts val="0"/>
              </a:spcAft>
              <a:buSzPts val="1800"/>
              <a:buChar char="•"/>
            </a:pPr>
            <a:r>
              <a:rPr lang="en-US"/>
              <a:t>Displays Data to user</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rPr b="1" lang="en-US"/>
              <a:t>Backend</a:t>
            </a:r>
            <a:endParaRPr/>
          </a:p>
          <a:p>
            <a:pPr indent="-285750" lvl="0" marL="285750" rtl="0" algn="l">
              <a:spcBef>
                <a:spcPts val="1000"/>
              </a:spcBef>
              <a:spcAft>
                <a:spcPts val="0"/>
              </a:spcAft>
              <a:buSzPts val="1800"/>
              <a:buChar char="•"/>
            </a:pPr>
            <a:r>
              <a:rPr lang="en-US"/>
              <a:t>Business Logic</a:t>
            </a:r>
            <a:endParaRPr/>
          </a:p>
          <a:p>
            <a:pPr indent="-285750" lvl="0" marL="285750" rtl="0" algn="l">
              <a:spcBef>
                <a:spcPts val="1000"/>
              </a:spcBef>
              <a:spcAft>
                <a:spcPts val="0"/>
              </a:spcAft>
              <a:buSzPts val="1800"/>
              <a:buChar char="•"/>
            </a:pPr>
            <a:r>
              <a:rPr lang="en-US"/>
              <a:t>Data Validation</a:t>
            </a:r>
            <a:endParaRPr/>
          </a:p>
          <a:p>
            <a:pPr indent="-285750" lvl="0" marL="285750" rtl="0" algn="l">
              <a:spcBef>
                <a:spcPts val="1000"/>
              </a:spcBef>
              <a:spcAft>
                <a:spcPts val="0"/>
              </a:spcAft>
              <a:buSzPts val="1800"/>
              <a:buChar char="•"/>
            </a:pPr>
            <a:r>
              <a:rPr lang="en-US"/>
              <a:t>Data Processing</a:t>
            </a:r>
            <a:endParaRPr/>
          </a:p>
          <a:p>
            <a:pPr indent="-285750" lvl="0" marL="285750" rtl="0" algn="l">
              <a:spcBef>
                <a:spcPts val="1000"/>
              </a:spcBef>
              <a:spcAft>
                <a:spcPts val="0"/>
              </a:spcAft>
              <a:buSzPts val="1800"/>
              <a:buChar char="•"/>
            </a:pPr>
            <a:r>
              <a:rPr lang="en-US"/>
              <a:t>Security Checks</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rPr b="1" lang="en-US"/>
              <a:t>Database</a:t>
            </a:r>
            <a:endParaRPr/>
          </a:p>
          <a:p>
            <a:pPr indent="-285750" lvl="0" marL="285750" rtl="0" algn="l">
              <a:spcBef>
                <a:spcPts val="1000"/>
              </a:spcBef>
              <a:spcAft>
                <a:spcPts val="0"/>
              </a:spcAft>
              <a:buSzPts val="1800"/>
              <a:buChar char="•"/>
            </a:pPr>
            <a:r>
              <a:rPr lang="en-US"/>
              <a:t>Read, Writes and Stores data</a:t>
            </a:r>
            <a:endParaRPr/>
          </a:p>
        </p:txBody>
      </p:sp>
      <p:sp>
        <p:nvSpPr>
          <p:cNvPr id="207" name="Google Shape;207;p4"/>
          <p:cNvSpPr txBox="1"/>
          <p:nvPr/>
        </p:nvSpPr>
        <p:spPr>
          <a:xfrm>
            <a:off x="4630973" y="1685678"/>
            <a:ext cx="3679465" cy="517232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What we will be learning</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HTML</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CSS</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Javascript</a:t>
            </a:r>
            <a:endParaRPr b="0" i="0" sz="1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PHP</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Javascript</a:t>
            </a:r>
            <a:endParaRPr b="0" i="0" sz="1800" u="none" cap="none" strike="noStrike">
              <a:solidFill>
                <a:schemeClr val="dk1"/>
              </a:solidFill>
              <a:latin typeface="Calibri"/>
              <a:ea typeface="Calibri"/>
              <a:cs typeface="Calibri"/>
              <a:sym typeface="Calibri"/>
            </a:endParaRPr>
          </a:p>
          <a:p>
            <a:pPr indent="-171450" lvl="0" marL="285750" marR="0" rtl="0" algn="l">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71450" lvl="0" marL="285750" marR="0" rtl="0" algn="l">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Clr>
                <a:schemeClr val="dk1"/>
              </a:buClr>
              <a:buSzPts val="1800"/>
              <a:buFont typeface="Arial"/>
              <a:buNone/>
            </a:pPr>
            <a:r>
              <a:t/>
            </a:r>
            <a:endParaRPr b="1" i="0" sz="1800" u="none" cap="none" strike="noStrike">
              <a:solidFill>
                <a:schemeClr val="dk1"/>
              </a:solidFill>
              <a:latin typeface="Calibri"/>
              <a:ea typeface="Calibri"/>
              <a:cs typeface="Calibri"/>
              <a:sym typeface="Calibri"/>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MySql</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FRONT-END DEVELOPMENT</a:t>
            </a:r>
            <a:endParaRPr/>
          </a:p>
        </p:txBody>
      </p:sp>
      <p:grpSp>
        <p:nvGrpSpPr>
          <p:cNvPr id="213" name="Google Shape;213;p5"/>
          <p:cNvGrpSpPr/>
          <p:nvPr/>
        </p:nvGrpSpPr>
        <p:grpSpPr>
          <a:xfrm>
            <a:off x="629002" y="1744752"/>
            <a:ext cx="11110815" cy="5113248"/>
            <a:chOff x="56508" y="1932016"/>
            <a:chExt cx="10592811" cy="4874860"/>
          </a:xfrm>
        </p:grpSpPr>
        <p:pic>
          <p:nvPicPr>
            <p:cNvPr id="214" name="Google Shape;214;p5"/>
            <p:cNvPicPr preferRelativeResize="0"/>
            <p:nvPr/>
          </p:nvPicPr>
          <p:blipFill rotWithShape="1">
            <a:blip r:embed="rId3">
              <a:alphaModFix/>
            </a:blip>
            <a:srcRect b="0" l="0" r="0" t="0"/>
            <a:stretch/>
          </p:blipFill>
          <p:spPr>
            <a:xfrm>
              <a:off x="56508" y="1932016"/>
              <a:ext cx="10592811" cy="4874860"/>
            </a:xfrm>
            <a:prstGeom prst="rect">
              <a:avLst/>
            </a:prstGeom>
            <a:noFill/>
            <a:ln>
              <a:noFill/>
            </a:ln>
          </p:spPr>
        </p:pic>
        <p:sp>
          <p:nvSpPr>
            <p:cNvPr id="215" name="Google Shape;215;p5"/>
            <p:cNvSpPr/>
            <p:nvPr/>
          </p:nvSpPr>
          <p:spPr>
            <a:xfrm>
              <a:off x="2171974" y="2085653"/>
              <a:ext cx="6484362" cy="806522"/>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p5"/>
            <p:cNvSpPr/>
            <p:nvPr/>
          </p:nvSpPr>
          <p:spPr>
            <a:xfrm>
              <a:off x="4246561" y="6038670"/>
              <a:ext cx="2856389" cy="613476"/>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17" name="Google Shape;217;p5"/>
            <p:cNvPicPr preferRelativeResize="0"/>
            <p:nvPr/>
          </p:nvPicPr>
          <p:blipFill rotWithShape="1">
            <a:blip r:embed="rId4">
              <a:alphaModFix/>
            </a:blip>
            <a:srcRect b="0" l="0" r="0" t="0"/>
            <a:stretch/>
          </p:blipFill>
          <p:spPr>
            <a:xfrm>
              <a:off x="3989402" y="2018542"/>
              <a:ext cx="2327760" cy="1430851"/>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6"/>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FRONT-END DEVELOPMENT</a:t>
            </a:r>
            <a:endParaRPr/>
          </a:p>
        </p:txBody>
      </p:sp>
      <p:sp>
        <p:nvSpPr>
          <p:cNvPr id="223" name="Google Shape;223;p6"/>
          <p:cNvSpPr txBox="1"/>
          <p:nvPr>
            <p:ph idx="1" type="body"/>
          </p:nvPr>
        </p:nvSpPr>
        <p:spPr>
          <a:xfrm>
            <a:off x="685800" y="1704747"/>
            <a:ext cx="10131425" cy="105435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n-US"/>
              <a:t>Front-end development is the development of the user interface. This includes data entry, displaying of information and all interactions with the user.</a:t>
            </a:r>
            <a:endParaRPr/>
          </a:p>
          <a:p>
            <a:pPr indent="0" lvl="0" marL="0" rtl="0" algn="l">
              <a:spcBef>
                <a:spcPts val="1000"/>
              </a:spcBef>
              <a:spcAft>
                <a:spcPts val="0"/>
              </a:spcAft>
              <a:buSzPts val="1800"/>
              <a:buNone/>
            </a:pPr>
            <a:r>
              <a:rPr lang="en-US"/>
              <a:t>Web Front-end Development is made up of three languages that run in all browser.</a:t>
            </a:r>
            <a:endParaRPr/>
          </a:p>
        </p:txBody>
      </p:sp>
      <p:sp>
        <p:nvSpPr>
          <p:cNvPr id="224" name="Google Shape;224;p6"/>
          <p:cNvSpPr txBox="1"/>
          <p:nvPr/>
        </p:nvSpPr>
        <p:spPr>
          <a:xfrm>
            <a:off x="685800" y="3671115"/>
            <a:ext cx="11368500" cy="3774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HTML - Hyper Text Markup Language</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Is the standard markup language for creating Web pages</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Describes the structure of a Web page</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Consists of elements that tells the browser how to display the content</a:t>
            </a:r>
            <a:endParaRPr/>
          </a:p>
          <a:p>
            <a:pPr indent="0" lvl="0" marL="0" marR="0" rtl="0" algn="l">
              <a:spcBef>
                <a:spcPts val="100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CSS – Cascading Style Sheets</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Style of webpage</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Layout of the page</a:t>
            </a:r>
            <a:endParaRPr/>
          </a:p>
          <a:p>
            <a:pPr indent="0" lvl="0" marL="0" marR="0" rtl="0" algn="l">
              <a:spcBef>
                <a:spcPts val="100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JavaScript</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Allows you to implement complex features on web pages</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Dynamically updates page content</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Listens to events on from user interaction</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Communicates with the backend</a:t>
            </a:r>
            <a:endParaRPr/>
          </a:p>
          <a:p>
            <a:pPr indent="-285750" lvl="0" marL="285750" marR="0" rtl="0" algn="l">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Brains of a webpage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7"/>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WHAT IS HTML</a:t>
            </a:r>
            <a:endParaRPr/>
          </a:p>
        </p:txBody>
      </p:sp>
      <p:sp>
        <p:nvSpPr>
          <p:cNvPr id="230" name="Google Shape;230;p7"/>
          <p:cNvSpPr txBox="1"/>
          <p:nvPr/>
        </p:nvSpPr>
        <p:spPr>
          <a:xfrm>
            <a:off x="453224" y="2051437"/>
            <a:ext cx="11346512"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1B1B1B"/>
                </a:solidFill>
                <a:latin typeface="Calibri"/>
                <a:ea typeface="Calibri"/>
                <a:cs typeface="Calibri"/>
                <a:sym typeface="Calibri"/>
              </a:rPr>
              <a:t>HTML (</a:t>
            </a:r>
            <a:r>
              <a:rPr b="1" i="0" lang="en-US" sz="1800" u="none" cap="none" strike="noStrike">
                <a:solidFill>
                  <a:srgbClr val="1B1B1B"/>
                </a:solidFill>
                <a:latin typeface="Calibri"/>
                <a:ea typeface="Calibri"/>
                <a:cs typeface="Calibri"/>
                <a:sym typeface="Calibri"/>
              </a:rPr>
              <a:t>H</a:t>
            </a:r>
            <a:r>
              <a:rPr b="0" i="0" lang="en-US" sz="1800" u="none" cap="none" strike="noStrike">
                <a:solidFill>
                  <a:srgbClr val="1B1B1B"/>
                </a:solidFill>
                <a:latin typeface="Calibri"/>
                <a:ea typeface="Calibri"/>
                <a:cs typeface="Calibri"/>
                <a:sym typeface="Calibri"/>
              </a:rPr>
              <a:t>yper</a:t>
            </a:r>
            <a:r>
              <a:rPr b="1" i="0" lang="en-US" sz="1800" u="none" cap="none" strike="noStrike">
                <a:solidFill>
                  <a:srgbClr val="1B1B1B"/>
                </a:solidFill>
                <a:latin typeface="Calibri"/>
                <a:ea typeface="Calibri"/>
                <a:cs typeface="Calibri"/>
                <a:sym typeface="Calibri"/>
              </a:rPr>
              <a:t>t</a:t>
            </a:r>
            <a:r>
              <a:rPr b="0" i="0" lang="en-US" sz="1800" u="none" cap="none" strike="noStrike">
                <a:solidFill>
                  <a:srgbClr val="1B1B1B"/>
                </a:solidFill>
                <a:latin typeface="Calibri"/>
                <a:ea typeface="Calibri"/>
                <a:cs typeface="Calibri"/>
                <a:sym typeface="Calibri"/>
              </a:rPr>
              <a:t>ext </a:t>
            </a:r>
            <a:r>
              <a:rPr b="1" i="0" lang="en-US" sz="1800" u="none" cap="none" strike="noStrike">
                <a:solidFill>
                  <a:srgbClr val="1B1B1B"/>
                </a:solidFill>
                <a:latin typeface="Calibri"/>
                <a:ea typeface="Calibri"/>
                <a:cs typeface="Calibri"/>
                <a:sym typeface="Calibri"/>
              </a:rPr>
              <a:t>M</a:t>
            </a:r>
            <a:r>
              <a:rPr b="0" i="0" lang="en-US" sz="1800" u="none" cap="none" strike="noStrike">
                <a:solidFill>
                  <a:srgbClr val="1B1B1B"/>
                </a:solidFill>
                <a:latin typeface="Calibri"/>
                <a:ea typeface="Calibri"/>
                <a:cs typeface="Calibri"/>
                <a:sym typeface="Calibri"/>
              </a:rPr>
              <a:t>arkup </a:t>
            </a:r>
            <a:r>
              <a:rPr b="1" i="0" lang="en-US" sz="1800" u="none" cap="none" strike="noStrike">
                <a:solidFill>
                  <a:srgbClr val="1B1B1B"/>
                </a:solidFill>
                <a:latin typeface="Calibri"/>
                <a:ea typeface="Calibri"/>
                <a:cs typeface="Calibri"/>
                <a:sym typeface="Calibri"/>
              </a:rPr>
              <a:t>L</a:t>
            </a:r>
            <a:r>
              <a:rPr b="0" i="0" lang="en-US" sz="1800" u="none" cap="none" strike="noStrike">
                <a:solidFill>
                  <a:srgbClr val="1B1B1B"/>
                </a:solidFill>
                <a:latin typeface="Calibri"/>
                <a:ea typeface="Calibri"/>
                <a:cs typeface="Calibri"/>
                <a:sym typeface="Calibri"/>
              </a:rPr>
              <a:t>anguage) is the code that is used to structure a web page and its content. For example, content could be structured within a set of paragraphs, a list of bulleted points, or using images and data tables. </a:t>
            </a:r>
            <a:endParaRPr/>
          </a:p>
          <a:p>
            <a:pPr indent="0" lvl="0" marL="0" marR="0" rtl="0" algn="l">
              <a:spcBef>
                <a:spcPts val="0"/>
              </a:spcBef>
              <a:spcAft>
                <a:spcPts val="0"/>
              </a:spcAft>
              <a:buNone/>
            </a:pPr>
            <a:r>
              <a:t/>
            </a:r>
            <a:endParaRPr sz="1800">
              <a:solidFill>
                <a:srgbClr val="1B1B1B"/>
              </a:solidFill>
              <a:latin typeface="Calibri"/>
              <a:ea typeface="Calibri"/>
              <a:cs typeface="Calibri"/>
              <a:sym typeface="Calibri"/>
            </a:endParaRPr>
          </a:p>
          <a:p>
            <a:pPr indent="0" lvl="0" marL="0" marR="0" rtl="0" algn="l">
              <a:spcBef>
                <a:spcPts val="0"/>
              </a:spcBef>
              <a:spcAft>
                <a:spcPts val="0"/>
              </a:spcAft>
              <a:buNone/>
            </a:pPr>
            <a:r>
              <a:rPr b="1" i="0" lang="en-US" sz="1800">
                <a:solidFill>
                  <a:srgbClr val="1B1B1B"/>
                </a:solidFill>
                <a:latin typeface="Calibri"/>
                <a:ea typeface="Calibri"/>
                <a:cs typeface="Calibri"/>
                <a:sym typeface="Calibri"/>
              </a:rPr>
              <a:t>HyperText</a:t>
            </a:r>
            <a:r>
              <a:rPr b="0" i="0" lang="en-US" sz="1800">
                <a:solidFill>
                  <a:srgbClr val="1B1B1B"/>
                </a:solidFill>
                <a:latin typeface="Calibri"/>
                <a:ea typeface="Calibri"/>
                <a:cs typeface="Calibri"/>
                <a:sym typeface="Calibri"/>
              </a:rPr>
              <a:t>  - Means text with links</a:t>
            </a:r>
            <a:endParaRPr/>
          </a:p>
          <a:p>
            <a:pPr indent="0" lvl="0" marL="0" marR="0" rtl="0" algn="l">
              <a:spcBef>
                <a:spcPts val="0"/>
              </a:spcBef>
              <a:spcAft>
                <a:spcPts val="0"/>
              </a:spcAft>
              <a:buNone/>
            </a:pPr>
            <a:r>
              <a:t/>
            </a:r>
            <a:endParaRPr b="0" i="0" sz="1800">
              <a:solidFill>
                <a:srgbClr val="1B1B1B"/>
              </a:solidFill>
              <a:latin typeface="Calibri"/>
              <a:ea typeface="Calibri"/>
              <a:cs typeface="Calibri"/>
              <a:sym typeface="Calibri"/>
            </a:endParaRPr>
          </a:p>
          <a:p>
            <a:pPr indent="0" lvl="0" marL="0" marR="0" rtl="0" algn="l">
              <a:spcBef>
                <a:spcPts val="0"/>
              </a:spcBef>
              <a:spcAft>
                <a:spcPts val="0"/>
              </a:spcAft>
              <a:buNone/>
            </a:pPr>
            <a:r>
              <a:rPr b="1" lang="en-US" sz="1800">
                <a:solidFill>
                  <a:srgbClr val="1B1B1B"/>
                </a:solidFill>
                <a:latin typeface="Calibri"/>
                <a:ea typeface="Calibri"/>
                <a:cs typeface="Calibri"/>
                <a:sym typeface="Calibri"/>
              </a:rPr>
              <a:t>Markup Language </a:t>
            </a:r>
            <a:r>
              <a:rPr lang="en-US" sz="1800">
                <a:solidFill>
                  <a:srgbClr val="1B1B1B"/>
                </a:solidFill>
                <a:latin typeface="Calibri"/>
                <a:ea typeface="Calibri"/>
                <a:cs typeface="Calibri"/>
                <a:sym typeface="Calibri"/>
              </a:rPr>
              <a:t>- A markup language is a computer language that uses tags to define elements within a document. It is human-readable, meaning markup files contain standard words, rather than typical programming syntax.</a:t>
            </a:r>
            <a:endParaRPr b="0" i="0" sz="1800">
              <a:solidFill>
                <a:srgbClr val="1B1B1B"/>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a:solidFill>
                  <a:srgbClr val="1B1B1B"/>
                </a:solidFill>
                <a:latin typeface="Calibri"/>
                <a:ea typeface="Calibri"/>
                <a:cs typeface="Calibri"/>
                <a:sym typeface="Calibri"/>
              </a:rPr>
              <a:t>HTML is a </a:t>
            </a:r>
            <a:r>
              <a:rPr b="0" i="1" lang="en-US" sz="1800">
                <a:solidFill>
                  <a:srgbClr val="1B1B1B"/>
                </a:solidFill>
                <a:latin typeface="Calibri"/>
                <a:ea typeface="Calibri"/>
                <a:cs typeface="Calibri"/>
                <a:sym typeface="Calibri"/>
              </a:rPr>
              <a:t>markup language</a:t>
            </a:r>
            <a:r>
              <a:rPr b="0" i="0" lang="en-US" sz="1800">
                <a:solidFill>
                  <a:srgbClr val="1B1B1B"/>
                </a:solidFill>
                <a:latin typeface="Calibri"/>
                <a:ea typeface="Calibri"/>
                <a:cs typeface="Calibri"/>
                <a:sym typeface="Calibri"/>
              </a:rPr>
              <a:t> that defines the structure of your content. HTML consists of a series of </a:t>
            </a:r>
            <a:r>
              <a:rPr b="1" i="0" lang="en-US" sz="1800" u="sng">
                <a:solidFill>
                  <a:srgbClr val="005282"/>
                </a:solidFill>
                <a:latin typeface="Calibri"/>
                <a:ea typeface="Calibri"/>
                <a:cs typeface="Calibri"/>
                <a:sym typeface="Calibri"/>
                <a:hlinkClick r:id="rId3">
                  <a:extLst>
                    <a:ext uri="{A12FA001-AC4F-418D-AE19-62706E023703}">
                      <ahyp:hlinkClr val="tx"/>
                    </a:ext>
                  </a:extLst>
                </a:hlinkClick>
              </a:rPr>
              <a:t>elements</a:t>
            </a:r>
            <a:r>
              <a:rPr b="0" i="0" lang="en-US" sz="1800">
                <a:solidFill>
                  <a:srgbClr val="1B1B1B"/>
                </a:solidFill>
                <a:latin typeface="Calibri"/>
                <a:ea typeface="Calibri"/>
                <a:cs typeface="Calibri"/>
                <a:sym typeface="Calibri"/>
              </a:rPr>
              <a:t>, which you use to enclose, or wrap, different parts of the content to make it appear a certain way, or act a certain way. The enclosing </a:t>
            </a:r>
            <a:r>
              <a:rPr b="0" i="0" lang="en-US" sz="1800" u="sng">
                <a:solidFill>
                  <a:srgbClr val="005282"/>
                </a:solidFill>
                <a:latin typeface="Calibri"/>
                <a:ea typeface="Calibri"/>
                <a:cs typeface="Calibri"/>
                <a:sym typeface="Calibri"/>
                <a:hlinkClick r:id="rId4">
                  <a:extLst>
                    <a:ext uri="{A12FA001-AC4F-418D-AE19-62706E023703}">
                      <ahyp:hlinkClr val="tx"/>
                    </a:ext>
                  </a:extLst>
                </a:hlinkClick>
              </a:rPr>
              <a:t>tags</a:t>
            </a:r>
            <a:r>
              <a:rPr b="0" i="0" lang="en-US" sz="1800">
                <a:solidFill>
                  <a:srgbClr val="1B1B1B"/>
                </a:solidFill>
                <a:latin typeface="Calibri"/>
                <a:ea typeface="Calibri"/>
                <a:cs typeface="Calibri"/>
                <a:sym typeface="Calibri"/>
              </a:rPr>
              <a:t> can make a word or image hyperlink to somewhere else, can italicize words, can make the font bigger or smaller, and so on.</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8"/>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HISTORY OF HTML</a:t>
            </a:r>
            <a:endParaRPr/>
          </a:p>
        </p:txBody>
      </p:sp>
      <p:sp>
        <p:nvSpPr>
          <p:cNvPr id="236" name="Google Shape;236;p8"/>
          <p:cNvSpPr txBox="1"/>
          <p:nvPr>
            <p:ph idx="1" type="body"/>
          </p:nvPr>
        </p:nvSpPr>
        <p:spPr>
          <a:xfrm>
            <a:off x="685801" y="1757238"/>
            <a:ext cx="10131425" cy="4866199"/>
          </a:xfrm>
          <a:prstGeom prst="rect">
            <a:avLst/>
          </a:prstGeom>
          <a:noFill/>
          <a:ln>
            <a:noFill/>
          </a:ln>
        </p:spPr>
        <p:txBody>
          <a:bodyPr anchorCtr="0" anchor="ctr" bIns="45700" lIns="91425" spcFirstLastPara="1" rIns="91425" wrap="square" tIns="45700">
            <a:normAutofit/>
          </a:bodyPr>
          <a:lstStyle/>
          <a:p>
            <a:pPr indent="-171450" lvl="0" marL="285750" rtl="0" algn="l">
              <a:spcBef>
                <a:spcPts val="0"/>
              </a:spcBef>
              <a:spcAft>
                <a:spcPts val="0"/>
              </a:spcAft>
              <a:buSzPts val="1800"/>
              <a:buNone/>
            </a:pPr>
            <a:r>
              <a:t/>
            </a:r>
            <a:endParaRPr/>
          </a:p>
          <a:p>
            <a:pPr indent="-285750" lvl="0" marL="285750" rtl="0" algn="l">
              <a:spcBef>
                <a:spcPts val="1000"/>
              </a:spcBef>
              <a:spcAft>
                <a:spcPts val="0"/>
              </a:spcAft>
              <a:buSzPts val="1800"/>
              <a:buChar char="•"/>
            </a:pPr>
            <a:r>
              <a:rPr lang="en-US"/>
              <a:t>1993 - The first browser Mosaic - HTML 1.0</a:t>
            </a:r>
            <a:endParaRPr/>
          </a:p>
          <a:p>
            <a:pPr indent="-285750" lvl="0" marL="285750" rtl="0" algn="l">
              <a:spcBef>
                <a:spcPts val="1000"/>
              </a:spcBef>
              <a:spcAft>
                <a:spcPts val="0"/>
              </a:spcAft>
              <a:buSzPts val="1800"/>
              <a:buChar char="•"/>
            </a:pPr>
            <a:r>
              <a:rPr lang="en-US"/>
              <a:t>1994 - Second browser Netscape, HTML 1.0 </a:t>
            </a:r>
            <a:endParaRPr/>
          </a:p>
          <a:p>
            <a:pPr indent="-285750" lvl="0" marL="285750" rtl="0" algn="l">
              <a:spcBef>
                <a:spcPts val="1000"/>
              </a:spcBef>
              <a:spcAft>
                <a:spcPts val="0"/>
              </a:spcAft>
              <a:buSzPts val="1800"/>
              <a:buChar char="•"/>
            </a:pPr>
            <a:r>
              <a:rPr lang="en-US"/>
              <a:t>1995 - HTML 2.0 </a:t>
            </a:r>
            <a:endParaRPr/>
          </a:p>
          <a:p>
            <a:pPr indent="-285750" lvl="0" marL="285750" rtl="0" algn="l">
              <a:spcBef>
                <a:spcPts val="1000"/>
              </a:spcBef>
              <a:spcAft>
                <a:spcPts val="0"/>
              </a:spcAft>
              <a:buSzPts val="1800"/>
              <a:buChar char="•"/>
            </a:pPr>
            <a:r>
              <a:rPr lang="en-US"/>
              <a:t>1997  - HTML 3</a:t>
            </a:r>
            <a:endParaRPr/>
          </a:p>
          <a:p>
            <a:pPr indent="-285750" lvl="0" marL="285750" rtl="0" algn="l">
              <a:spcBef>
                <a:spcPts val="1000"/>
              </a:spcBef>
              <a:spcAft>
                <a:spcPts val="0"/>
              </a:spcAft>
              <a:buSzPts val="1800"/>
              <a:buChar char="•"/>
            </a:pPr>
            <a:r>
              <a:rPr lang="en-US"/>
              <a:t>1999 - HTML 4.01 - the most common standard</a:t>
            </a:r>
            <a:endParaRPr/>
          </a:p>
          <a:p>
            <a:pPr indent="-285750" lvl="0" marL="285750" rtl="0" algn="l">
              <a:spcBef>
                <a:spcPts val="1000"/>
              </a:spcBef>
              <a:spcAft>
                <a:spcPts val="0"/>
              </a:spcAft>
              <a:buSzPts val="1800"/>
              <a:buChar char="•"/>
            </a:pPr>
            <a:r>
              <a:rPr lang="en-US"/>
              <a:t>2014 - HTML 5 - latest version</a:t>
            </a:r>
            <a:endParaRPr/>
          </a:p>
          <a:p>
            <a:pPr indent="-171450" lvl="0" marL="285750" rtl="0" algn="l">
              <a:spcBef>
                <a:spcPts val="1000"/>
              </a:spcBef>
              <a:spcAft>
                <a:spcPts val="0"/>
              </a:spcAft>
              <a:buSzPts val="1800"/>
              <a:buNone/>
            </a:pPr>
            <a:r>
              <a:t/>
            </a:r>
            <a:endParaRPr/>
          </a:p>
          <a:p>
            <a:pPr indent="-171450" lvl="0" marL="285750" rtl="0" algn="l">
              <a:spcBef>
                <a:spcPts val="1000"/>
              </a:spcBef>
              <a:spcAft>
                <a:spcPts val="0"/>
              </a:spcAft>
              <a:buSzPts val="1800"/>
              <a:buNone/>
            </a:pPr>
            <a:r>
              <a:t/>
            </a:r>
            <a:endParaRPr/>
          </a:p>
          <a:p>
            <a:pPr indent="0" lvl="0" marL="0" rtl="0" algn="l">
              <a:spcBef>
                <a:spcPts val="1000"/>
              </a:spcBef>
              <a:spcAft>
                <a:spcPts val="0"/>
              </a:spcAft>
              <a:buSzPts val="1800"/>
              <a:buNone/>
            </a:pPr>
            <a:r>
              <a:rPr lang="en-US"/>
              <a:t>W3C Standardization </a:t>
            </a:r>
            <a:endParaRPr/>
          </a:p>
          <a:p>
            <a:pPr indent="0" lvl="0" marL="0" rtl="0" algn="l">
              <a:spcBef>
                <a:spcPts val="1000"/>
              </a:spcBef>
              <a:spcAft>
                <a:spcPts val="0"/>
              </a:spcAft>
              <a:buSzPts val="1800"/>
              <a:buNone/>
            </a:pPr>
            <a:r>
              <a:rPr lang="en-US"/>
              <a:t>World Wide Web Consortium</a:t>
            </a:r>
            <a:endParaRPr/>
          </a:p>
          <a:p>
            <a:pPr indent="-171450" lvl="0" marL="285750" rtl="0" algn="l">
              <a:spcBef>
                <a:spcPts val="1000"/>
              </a:spcBef>
              <a:spcAft>
                <a:spcPts val="0"/>
              </a:spcAft>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9"/>
          <p:cNvSpPr txBox="1"/>
          <p:nvPr>
            <p:ph type="title"/>
          </p:nvPr>
        </p:nvSpPr>
        <p:spPr>
          <a:xfrm>
            <a:off x="685800" y="9846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IMPORTANT ASPECTS OF WEB DEVELOPMENT</a:t>
            </a:r>
            <a:endParaRPr/>
          </a:p>
        </p:txBody>
      </p:sp>
      <p:sp>
        <p:nvSpPr>
          <p:cNvPr id="242" name="Google Shape;242;p9"/>
          <p:cNvSpPr txBox="1"/>
          <p:nvPr>
            <p:ph idx="1" type="body"/>
          </p:nvPr>
        </p:nvSpPr>
        <p:spPr>
          <a:xfrm>
            <a:off x="685800" y="2218267"/>
            <a:ext cx="4996924"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2800"/>
              <a:buNone/>
            </a:pPr>
            <a:r>
              <a:rPr lang="en-US"/>
              <a:t>Our HTML code will depend on</a:t>
            </a:r>
            <a:endParaRPr/>
          </a:p>
        </p:txBody>
      </p:sp>
      <p:sp>
        <p:nvSpPr>
          <p:cNvPr id="243" name="Google Shape;243;p9"/>
          <p:cNvSpPr txBox="1"/>
          <p:nvPr>
            <p:ph idx="2" type="body"/>
          </p:nvPr>
        </p:nvSpPr>
        <p:spPr>
          <a:xfrm>
            <a:off x="685801" y="2870201"/>
            <a:ext cx="4996923" cy="1757458"/>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1800"/>
              <a:buChar char="•"/>
            </a:pPr>
            <a:r>
              <a:rPr lang="en-US"/>
              <a:t>page design</a:t>
            </a:r>
            <a:endParaRPr/>
          </a:p>
          <a:p>
            <a:pPr indent="-285750" lvl="0" marL="285750" rtl="0" algn="l">
              <a:spcBef>
                <a:spcPts val="1000"/>
              </a:spcBef>
              <a:spcAft>
                <a:spcPts val="0"/>
              </a:spcAft>
              <a:buSzPts val="1800"/>
              <a:buChar char="•"/>
            </a:pPr>
            <a:r>
              <a:rPr lang="en-US"/>
              <a:t>page goal</a:t>
            </a:r>
            <a:endParaRPr/>
          </a:p>
          <a:p>
            <a:pPr indent="-285750" lvl="0" marL="285750" rtl="0" algn="l">
              <a:spcBef>
                <a:spcPts val="1000"/>
              </a:spcBef>
              <a:spcAft>
                <a:spcPts val="0"/>
              </a:spcAft>
              <a:buSzPts val="1800"/>
              <a:buChar char="•"/>
            </a:pPr>
            <a:r>
              <a:rPr lang="en-US"/>
              <a:t>target user groups</a:t>
            </a:r>
            <a:endParaRPr/>
          </a:p>
          <a:p>
            <a:pPr indent="-285750" lvl="0" marL="285750" rtl="0" algn="l">
              <a:spcBef>
                <a:spcPts val="1000"/>
              </a:spcBef>
              <a:spcAft>
                <a:spcPts val="0"/>
              </a:spcAft>
              <a:buSzPts val="1800"/>
              <a:buChar char="•"/>
            </a:pPr>
            <a:r>
              <a:rPr lang="en-US"/>
              <a:t>actions that the visitor should take</a:t>
            </a:r>
            <a:endParaRPr/>
          </a:p>
          <a:p>
            <a:pPr indent="-171450" lvl="0" marL="285750" rtl="0" algn="l">
              <a:spcBef>
                <a:spcPts val="1000"/>
              </a:spcBef>
              <a:spcAft>
                <a:spcPts val="0"/>
              </a:spcAft>
              <a:buSzPts val="1800"/>
              <a:buNone/>
            </a:pPr>
            <a:r>
              <a:t/>
            </a:r>
            <a:endParaRPr/>
          </a:p>
        </p:txBody>
      </p:sp>
      <p:sp>
        <p:nvSpPr>
          <p:cNvPr id="244" name="Google Shape;244;p9"/>
          <p:cNvSpPr txBox="1"/>
          <p:nvPr>
            <p:ph idx="4" type="body"/>
          </p:nvPr>
        </p:nvSpPr>
        <p:spPr>
          <a:xfrm>
            <a:off x="6096000" y="1844482"/>
            <a:ext cx="4995334" cy="183697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en-US"/>
              <a:t>When building a house, we first lay the foundations, walls, roof, only then we take care of the colors, furniture and interior. </a:t>
            </a:r>
            <a:endParaRPr/>
          </a:p>
          <a:p>
            <a:pPr indent="0" lvl="0" marL="0" rtl="0" algn="l">
              <a:spcBef>
                <a:spcPts val="1000"/>
              </a:spcBef>
              <a:spcAft>
                <a:spcPts val="0"/>
              </a:spcAft>
              <a:buSzPts val="1800"/>
              <a:buNone/>
            </a:pPr>
            <a:r>
              <a:rPr lang="en-US"/>
              <a:t>In some web pages, we also create its structure first and only then style.</a:t>
            </a:r>
            <a:endParaRPr/>
          </a:p>
          <a:p>
            <a:pPr indent="-171450" lvl="0" marL="285750" rtl="0" algn="l">
              <a:spcBef>
                <a:spcPts val="1000"/>
              </a:spcBef>
              <a:spcAft>
                <a:spcPts val="0"/>
              </a:spcAft>
              <a:buSzPts val="1800"/>
              <a:buNone/>
            </a:pPr>
            <a:r>
              <a:t/>
            </a:r>
            <a:endParaRPr/>
          </a:p>
        </p:txBody>
      </p:sp>
      <p:pic>
        <p:nvPicPr>
          <p:cNvPr id="245" name="Google Shape;245;p9"/>
          <p:cNvPicPr preferRelativeResize="0"/>
          <p:nvPr/>
        </p:nvPicPr>
        <p:blipFill rotWithShape="1">
          <a:blip r:embed="rId3">
            <a:alphaModFix/>
          </a:blip>
          <a:srcRect b="0" l="0" r="0" t="0"/>
          <a:stretch/>
        </p:blipFill>
        <p:spPr>
          <a:xfrm>
            <a:off x="6179299" y="3645808"/>
            <a:ext cx="5140900" cy="28917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2022-01-25T14:15:19Z</dcterms:created>
  <dc:creator>Padraig Heavin</dc:creator>
</cp:coreProperties>
</file>